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00" r:id="rId2"/>
    <p:sldId id="301" r:id="rId3"/>
    <p:sldId id="302" r:id="rId4"/>
    <p:sldId id="266" r:id="rId5"/>
    <p:sldId id="267" r:id="rId6"/>
    <p:sldId id="268" r:id="rId7"/>
    <p:sldId id="269" r:id="rId8"/>
    <p:sldId id="270" r:id="rId9"/>
    <p:sldId id="271" r:id="rId10"/>
    <p:sldId id="272" r:id="rId11"/>
    <p:sldId id="280" r:id="rId12"/>
    <p:sldId id="281" r:id="rId13"/>
    <p:sldId id="282" r:id="rId14"/>
    <p:sldId id="283" r:id="rId15"/>
    <p:sldId id="284" r:id="rId16"/>
    <p:sldId id="285" r:id="rId17"/>
    <p:sldId id="286" r:id="rId18"/>
    <p:sldId id="287" r:id="rId19"/>
    <p:sldId id="288" r:id="rId20"/>
    <p:sldId id="289" r:id="rId21"/>
    <p:sldId id="291" r:id="rId22"/>
    <p:sldId id="290" r:id="rId23"/>
    <p:sldId id="292" r:id="rId24"/>
    <p:sldId id="293" r:id="rId25"/>
    <p:sldId id="294" r:id="rId26"/>
    <p:sldId id="296" r:id="rId27"/>
    <p:sldId id="297" r:id="rId28"/>
    <p:sldId id="306" r:id="rId29"/>
    <p:sldId id="265" r:id="rId30"/>
    <p:sldId id="303" r:id="rId31"/>
    <p:sldId id="275" r:id="rId32"/>
    <p:sldId id="257" r:id="rId33"/>
    <p:sldId id="260" r:id="rId34"/>
    <p:sldId id="276" r:id="rId35"/>
    <p:sldId id="259" r:id="rId36"/>
    <p:sldId id="277" r:id="rId37"/>
    <p:sldId id="258" r:id="rId38"/>
    <p:sldId id="304" r:id="rId39"/>
    <p:sldId id="299" r:id="rId40"/>
    <p:sldId id="273" r:id="rId41"/>
    <p:sldId id="274" r:id="rId42"/>
    <p:sldId id="305"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370" autoAdjust="0"/>
    <p:restoredTop sz="95268" autoAdjust="0"/>
  </p:normalViewPr>
  <p:slideViewPr>
    <p:cSldViewPr>
      <p:cViewPr varScale="1">
        <p:scale>
          <a:sx n="72" d="100"/>
          <a:sy n="72" d="100"/>
        </p:scale>
        <p:origin x="80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26B0AF-7C03-4CFB-85F2-8980D9454B2B}" type="doc">
      <dgm:prSet loTypeId="urn:microsoft.com/office/officeart/2005/8/layout/chevron1" loCatId="process" qsTypeId="urn:microsoft.com/office/officeart/2005/8/quickstyle/simple1" qsCatId="simple" csTypeId="urn:microsoft.com/office/officeart/2005/8/colors/accent0_3" csCatId="mainScheme" phldr="1"/>
      <dgm:spPr/>
    </dgm:pt>
    <dgm:pt modelId="{E6156D7D-8CFA-41B9-84BA-052BE9ACD367}">
      <dgm:prSet phldrT="[文本]"/>
      <dgm:spPr/>
      <dgm:t>
        <a:bodyPr/>
        <a:lstStyle/>
        <a:p>
          <a:r>
            <a:rPr lang="en-US" altLang="zh-CN" dirty="0"/>
            <a:t>Power supply</a:t>
          </a:r>
          <a:endParaRPr lang="zh-CN" altLang="en-US" dirty="0"/>
        </a:p>
      </dgm:t>
    </dgm:pt>
    <dgm:pt modelId="{A1CB5E84-ED3F-4CA0-BA24-97E9AC218DE5}" type="parTrans" cxnId="{8785FEE5-042C-4732-8509-7E7B8B464EB4}">
      <dgm:prSet/>
      <dgm:spPr/>
      <dgm:t>
        <a:bodyPr/>
        <a:lstStyle/>
        <a:p>
          <a:endParaRPr lang="zh-CN" altLang="en-US"/>
        </a:p>
      </dgm:t>
    </dgm:pt>
    <dgm:pt modelId="{BD12E172-F85D-4251-932F-51D2CEC22100}" type="sibTrans" cxnId="{8785FEE5-042C-4732-8509-7E7B8B464EB4}">
      <dgm:prSet/>
      <dgm:spPr/>
      <dgm:t>
        <a:bodyPr/>
        <a:lstStyle/>
        <a:p>
          <a:endParaRPr lang="zh-CN" altLang="en-US"/>
        </a:p>
      </dgm:t>
    </dgm:pt>
    <dgm:pt modelId="{17899FB1-6A46-432A-AA14-1E2984820783}">
      <dgm:prSet phldrT="[文本]"/>
      <dgm:spPr/>
      <dgm:t>
        <a:bodyPr/>
        <a:lstStyle/>
        <a:p>
          <a:r>
            <a:rPr lang="en-US" altLang="zh-CN" dirty="0"/>
            <a:t>Driver</a:t>
          </a:r>
          <a:endParaRPr lang="zh-CN" altLang="en-US" dirty="0"/>
        </a:p>
      </dgm:t>
    </dgm:pt>
    <dgm:pt modelId="{31B8B255-64E8-414C-B0FA-DFB10056D7E9}" type="parTrans" cxnId="{2DD2A2E4-EE82-4B99-9EAF-10249D15CEBA}">
      <dgm:prSet/>
      <dgm:spPr/>
      <dgm:t>
        <a:bodyPr/>
        <a:lstStyle/>
        <a:p>
          <a:endParaRPr lang="zh-CN" altLang="en-US"/>
        </a:p>
      </dgm:t>
    </dgm:pt>
    <dgm:pt modelId="{2C340139-EC82-4F73-8568-0B0545019A36}" type="sibTrans" cxnId="{2DD2A2E4-EE82-4B99-9EAF-10249D15CEBA}">
      <dgm:prSet/>
      <dgm:spPr/>
      <dgm:t>
        <a:bodyPr/>
        <a:lstStyle/>
        <a:p>
          <a:endParaRPr lang="zh-CN" altLang="en-US"/>
        </a:p>
      </dgm:t>
    </dgm:pt>
    <dgm:pt modelId="{64031888-9079-4785-900B-FD4909DBEEDA}">
      <dgm:prSet phldrT="[文本]"/>
      <dgm:spPr/>
      <dgm:t>
        <a:bodyPr/>
        <a:lstStyle/>
        <a:p>
          <a:r>
            <a:rPr lang="en-US" altLang="zh-CN" dirty="0"/>
            <a:t>DC motor</a:t>
          </a:r>
          <a:endParaRPr lang="zh-CN" altLang="en-US" dirty="0"/>
        </a:p>
      </dgm:t>
    </dgm:pt>
    <dgm:pt modelId="{DF5F8A40-4120-422E-BC36-6EEF4B6BEBB4}" type="parTrans" cxnId="{417D48A1-DD34-4D5B-A424-BA63A1733F09}">
      <dgm:prSet/>
      <dgm:spPr/>
      <dgm:t>
        <a:bodyPr/>
        <a:lstStyle/>
        <a:p>
          <a:endParaRPr lang="zh-CN" altLang="en-US"/>
        </a:p>
      </dgm:t>
    </dgm:pt>
    <dgm:pt modelId="{276D7CEA-84F9-4E01-982B-FE06916BF6AC}" type="sibTrans" cxnId="{417D48A1-DD34-4D5B-A424-BA63A1733F09}">
      <dgm:prSet/>
      <dgm:spPr/>
      <dgm:t>
        <a:bodyPr/>
        <a:lstStyle/>
        <a:p>
          <a:endParaRPr lang="zh-CN" altLang="en-US"/>
        </a:p>
      </dgm:t>
    </dgm:pt>
    <dgm:pt modelId="{6E3D0806-653D-4A3A-8E05-9D6D681D70C9}">
      <dgm:prSet phldrT="[文本]"/>
      <dgm:spPr/>
      <dgm:t>
        <a:bodyPr/>
        <a:lstStyle/>
        <a:p>
          <a:r>
            <a:rPr lang="en-US" altLang="zh-CN" dirty="0"/>
            <a:t>Driving belt </a:t>
          </a:r>
          <a:endParaRPr lang="zh-CN" altLang="en-US" dirty="0"/>
        </a:p>
      </dgm:t>
    </dgm:pt>
    <dgm:pt modelId="{E85B2ED2-C265-4C9C-BA70-AC4BD71F0FC7}" type="parTrans" cxnId="{33BABB0E-2FAC-4629-927E-F38156FAD1D0}">
      <dgm:prSet/>
      <dgm:spPr/>
      <dgm:t>
        <a:bodyPr/>
        <a:lstStyle/>
        <a:p>
          <a:endParaRPr lang="zh-CN" altLang="en-US"/>
        </a:p>
      </dgm:t>
    </dgm:pt>
    <dgm:pt modelId="{763937F1-F6CE-4666-B8CD-28FD24BE3923}" type="sibTrans" cxnId="{33BABB0E-2FAC-4629-927E-F38156FAD1D0}">
      <dgm:prSet/>
      <dgm:spPr/>
      <dgm:t>
        <a:bodyPr/>
        <a:lstStyle/>
        <a:p>
          <a:endParaRPr lang="zh-CN" altLang="en-US"/>
        </a:p>
      </dgm:t>
    </dgm:pt>
    <dgm:pt modelId="{26FE5025-78FF-4F76-BEE4-6006F91237F9}">
      <dgm:prSet phldrT="[文本]"/>
      <dgm:spPr/>
      <dgm:t>
        <a:bodyPr/>
        <a:lstStyle/>
        <a:p>
          <a:r>
            <a:rPr lang="en-US" altLang="zh-CN" dirty="0"/>
            <a:t>Twist board</a:t>
          </a:r>
          <a:endParaRPr lang="zh-CN" altLang="en-US" dirty="0"/>
        </a:p>
      </dgm:t>
    </dgm:pt>
    <dgm:pt modelId="{3C8B9EF6-5288-4491-A54E-510B46EDCFA4}" type="parTrans" cxnId="{C83D8770-4591-4C79-A01C-4E1454389475}">
      <dgm:prSet/>
      <dgm:spPr/>
      <dgm:t>
        <a:bodyPr/>
        <a:lstStyle/>
        <a:p>
          <a:endParaRPr lang="zh-CN" altLang="en-US"/>
        </a:p>
      </dgm:t>
    </dgm:pt>
    <dgm:pt modelId="{78CBC76F-3475-4323-A116-4B1AAA5D37FD}" type="sibTrans" cxnId="{C83D8770-4591-4C79-A01C-4E1454389475}">
      <dgm:prSet/>
      <dgm:spPr/>
      <dgm:t>
        <a:bodyPr/>
        <a:lstStyle/>
        <a:p>
          <a:endParaRPr lang="zh-CN" altLang="en-US"/>
        </a:p>
      </dgm:t>
    </dgm:pt>
    <dgm:pt modelId="{89DE456C-8418-42C5-94A9-64B0A6CE1C51}" type="pres">
      <dgm:prSet presAssocID="{8626B0AF-7C03-4CFB-85F2-8980D9454B2B}" presName="Name0" presStyleCnt="0">
        <dgm:presLayoutVars>
          <dgm:dir/>
          <dgm:animLvl val="lvl"/>
          <dgm:resizeHandles val="exact"/>
        </dgm:presLayoutVars>
      </dgm:prSet>
      <dgm:spPr/>
    </dgm:pt>
    <dgm:pt modelId="{37FFB342-2BEC-4226-8A1D-4345BBF1921B}" type="pres">
      <dgm:prSet presAssocID="{E6156D7D-8CFA-41B9-84BA-052BE9ACD367}" presName="parTxOnly" presStyleLbl="node1" presStyleIdx="0" presStyleCnt="5">
        <dgm:presLayoutVars>
          <dgm:chMax val="0"/>
          <dgm:chPref val="0"/>
          <dgm:bulletEnabled val="1"/>
        </dgm:presLayoutVars>
      </dgm:prSet>
      <dgm:spPr/>
    </dgm:pt>
    <dgm:pt modelId="{40CF6F32-29AC-4E33-A0E4-3284AF0B5D8A}" type="pres">
      <dgm:prSet presAssocID="{BD12E172-F85D-4251-932F-51D2CEC22100}" presName="parTxOnlySpace" presStyleCnt="0"/>
      <dgm:spPr/>
    </dgm:pt>
    <dgm:pt modelId="{7BDA1E29-C032-40D6-9100-448F62C3D4D8}" type="pres">
      <dgm:prSet presAssocID="{17899FB1-6A46-432A-AA14-1E2984820783}" presName="parTxOnly" presStyleLbl="node1" presStyleIdx="1" presStyleCnt="5">
        <dgm:presLayoutVars>
          <dgm:chMax val="0"/>
          <dgm:chPref val="0"/>
          <dgm:bulletEnabled val="1"/>
        </dgm:presLayoutVars>
      </dgm:prSet>
      <dgm:spPr/>
    </dgm:pt>
    <dgm:pt modelId="{E7F65518-BF20-4DB6-837C-C72592B8BE75}" type="pres">
      <dgm:prSet presAssocID="{2C340139-EC82-4F73-8568-0B0545019A36}" presName="parTxOnlySpace" presStyleCnt="0"/>
      <dgm:spPr/>
    </dgm:pt>
    <dgm:pt modelId="{9680FA96-6F25-44CD-942F-744DE8F8195A}" type="pres">
      <dgm:prSet presAssocID="{64031888-9079-4785-900B-FD4909DBEEDA}" presName="parTxOnly" presStyleLbl="node1" presStyleIdx="2" presStyleCnt="5">
        <dgm:presLayoutVars>
          <dgm:chMax val="0"/>
          <dgm:chPref val="0"/>
          <dgm:bulletEnabled val="1"/>
        </dgm:presLayoutVars>
      </dgm:prSet>
      <dgm:spPr/>
    </dgm:pt>
    <dgm:pt modelId="{E728EFEC-3C35-450F-8931-1C6722E0326A}" type="pres">
      <dgm:prSet presAssocID="{276D7CEA-84F9-4E01-982B-FE06916BF6AC}" presName="parTxOnlySpace" presStyleCnt="0"/>
      <dgm:spPr/>
    </dgm:pt>
    <dgm:pt modelId="{E69F325D-DA48-4806-81D4-BFCD703840A0}" type="pres">
      <dgm:prSet presAssocID="{6E3D0806-653D-4A3A-8E05-9D6D681D70C9}" presName="parTxOnly" presStyleLbl="node1" presStyleIdx="3" presStyleCnt="5">
        <dgm:presLayoutVars>
          <dgm:chMax val="0"/>
          <dgm:chPref val="0"/>
          <dgm:bulletEnabled val="1"/>
        </dgm:presLayoutVars>
      </dgm:prSet>
      <dgm:spPr/>
    </dgm:pt>
    <dgm:pt modelId="{CD3B8AB4-D903-498B-A78C-5DD4B2A37AEB}" type="pres">
      <dgm:prSet presAssocID="{763937F1-F6CE-4666-B8CD-28FD24BE3923}" presName="parTxOnlySpace" presStyleCnt="0"/>
      <dgm:spPr/>
    </dgm:pt>
    <dgm:pt modelId="{A6E33519-DC64-4113-AE3E-C8FD7310B576}" type="pres">
      <dgm:prSet presAssocID="{26FE5025-78FF-4F76-BEE4-6006F91237F9}" presName="parTxOnly" presStyleLbl="node1" presStyleIdx="4" presStyleCnt="5">
        <dgm:presLayoutVars>
          <dgm:chMax val="0"/>
          <dgm:chPref val="0"/>
          <dgm:bulletEnabled val="1"/>
        </dgm:presLayoutVars>
      </dgm:prSet>
      <dgm:spPr/>
    </dgm:pt>
  </dgm:ptLst>
  <dgm:cxnLst>
    <dgm:cxn modelId="{6F27AF3C-9EA1-4732-93BD-4BC0E2720E66}" type="presOf" srcId="{64031888-9079-4785-900B-FD4909DBEEDA}" destId="{9680FA96-6F25-44CD-942F-744DE8F8195A}" srcOrd="0" destOrd="0" presId="urn:microsoft.com/office/officeart/2005/8/layout/chevron1"/>
    <dgm:cxn modelId="{2194FDEC-D716-408C-B050-690510D6809F}" type="presOf" srcId="{8626B0AF-7C03-4CFB-85F2-8980D9454B2B}" destId="{89DE456C-8418-42C5-94A9-64B0A6CE1C51}" srcOrd="0" destOrd="0" presId="urn:microsoft.com/office/officeart/2005/8/layout/chevron1"/>
    <dgm:cxn modelId="{33BABB0E-2FAC-4629-927E-F38156FAD1D0}" srcId="{8626B0AF-7C03-4CFB-85F2-8980D9454B2B}" destId="{6E3D0806-653D-4A3A-8E05-9D6D681D70C9}" srcOrd="3" destOrd="0" parTransId="{E85B2ED2-C265-4C9C-BA70-AC4BD71F0FC7}" sibTransId="{763937F1-F6CE-4666-B8CD-28FD24BE3923}"/>
    <dgm:cxn modelId="{E1CE0468-A706-4F13-AFB7-B4B0399A3795}" type="presOf" srcId="{17899FB1-6A46-432A-AA14-1E2984820783}" destId="{7BDA1E29-C032-40D6-9100-448F62C3D4D8}" srcOrd="0" destOrd="0" presId="urn:microsoft.com/office/officeart/2005/8/layout/chevron1"/>
    <dgm:cxn modelId="{347ABC46-42C0-4796-9670-A4E6DC64C51B}" type="presOf" srcId="{26FE5025-78FF-4F76-BEE4-6006F91237F9}" destId="{A6E33519-DC64-4113-AE3E-C8FD7310B576}" srcOrd="0" destOrd="0" presId="urn:microsoft.com/office/officeart/2005/8/layout/chevron1"/>
    <dgm:cxn modelId="{C4115FA7-39F4-4B66-AA6C-D5E6A4843D5E}" type="presOf" srcId="{E6156D7D-8CFA-41B9-84BA-052BE9ACD367}" destId="{37FFB342-2BEC-4226-8A1D-4345BBF1921B}" srcOrd="0" destOrd="0" presId="urn:microsoft.com/office/officeart/2005/8/layout/chevron1"/>
    <dgm:cxn modelId="{8785FEE5-042C-4732-8509-7E7B8B464EB4}" srcId="{8626B0AF-7C03-4CFB-85F2-8980D9454B2B}" destId="{E6156D7D-8CFA-41B9-84BA-052BE9ACD367}" srcOrd="0" destOrd="0" parTransId="{A1CB5E84-ED3F-4CA0-BA24-97E9AC218DE5}" sibTransId="{BD12E172-F85D-4251-932F-51D2CEC22100}"/>
    <dgm:cxn modelId="{C83D8770-4591-4C79-A01C-4E1454389475}" srcId="{8626B0AF-7C03-4CFB-85F2-8980D9454B2B}" destId="{26FE5025-78FF-4F76-BEE4-6006F91237F9}" srcOrd="4" destOrd="0" parTransId="{3C8B9EF6-5288-4491-A54E-510B46EDCFA4}" sibTransId="{78CBC76F-3475-4323-A116-4B1AAA5D37FD}"/>
    <dgm:cxn modelId="{2DD2A2E4-EE82-4B99-9EAF-10249D15CEBA}" srcId="{8626B0AF-7C03-4CFB-85F2-8980D9454B2B}" destId="{17899FB1-6A46-432A-AA14-1E2984820783}" srcOrd="1" destOrd="0" parTransId="{31B8B255-64E8-414C-B0FA-DFB10056D7E9}" sibTransId="{2C340139-EC82-4F73-8568-0B0545019A36}"/>
    <dgm:cxn modelId="{417D48A1-DD34-4D5B-A424-BA63A1733F09}" srcId="{8626B0AF-7C03-4CFB-85F2-8980D9454B2B}" destId="{64031888-9079-4785-900B-FD4909DBEEDA}" srcOrd="2" destOrd="0" parTransId="{DF5F8A40-4120-422E-BC36-6EEF4B6BEBB4}" sibTransId="{276D7CEA-84F9-4E01-982B-FE06916BF6AC}"/>
    <dgm:cxn modelId="{F98FD7D5-F0FF-4ACE-83C5-DD365DA10F6A}" type="presOf" srcId="{6E3D0806-653D-4A3A-8E05-9D6D681D70C9}" destId="{E69F325D-DA48-4806-81D4-BFCD703840A0}" srcOrd="0" destOrd="0" presId="urn:microsoft.com/office/officeart/2005/8/layout/chevron1"/>
    <dgm:cxn modelId="{E8BF3A3D-AEF1-4F44-A29F-0921C96EB463}" type="presParOf" srcId="{89DE456C-8418-42C5-94A9-64B0A6CE1C51}" destId="{37FFB342-2BEC-4226-8A1D-4345BBF1921B}" srcOrd="0" destOrd="0" presId="urn:microsoft.com/office/officeart/2005/8/layout/chevron1"/>
    <dgm:cxn modelId="{9594102E-82CC-4958-B4EE-0A0C284CCFA2}" type="presParOf" srcId="{89DE456C-8418-42C5-94A9-64B0A6CE1C51}" destId="{40CF6F32-29AC-4E33-A0E4-3284AF0B5D8A}" srcOrd="1" destOrd="0" presId="urn:microsoft.com/office/officeart/2005/8/layout/chevron1"/>
    <dgm:cxn modelId="{7DE28A5D-C5AB-47E2-B93C-1E2D690D706E}" type="presParOf" srcId="{89DE456C-8418-42C5-94A9-64B0A6CE1C51}" destId="{7BDA1E29-C032-40D6-9100-448F62C3D4D8}" srcOrd="2" destOrd="0" presId="urn:microsoft.com/office/officeart/2005/8/layout/chevron1"/>
    <dgm:cxn modelId="{B2D7E554-BFF7-418F-9C20-1003A40E01B1}" type="presParOf" srcId="{89DE456C-8418-42C5-94A9-64B0A6CE1C51}" destId="{E7F65518-BF20-4DB6-837C-C72592B8BE75}" srcOrd="3" destOrd="0" presId="urn:microsoft.com/office/officeart/2005/8/layout/chevron1"/>
    <dgm:cxn modelId="{3B3B84B9-A160-4ACF-998B-1F6933664EDC}" type="presParOf" srcId="{89DE456C-8418-42C5-94A9-64B0A6CE1C51}" destId="{9680FA96-6F25-44CD-942F-744DE8F8195A}" srcOrd="4" destOrd="0" presId="urn:microsoft.com/office/officeart/2005/8/layout/chevron1"/>
    <dgm:cxn modelId="{41F17D77-C035-461E-97B8-4A50640BB561}" type="presParOf" srcId="{89DE456C-8418-42C5-94A9-64B0A6CE1C51}" destId="{E728EFEC-3C35-450F-8931-1C6722E0326A}" srcOrd="5" destOrd="0" presId="urn:microsoft.com/office/officeart/2005/8/layout/chevron1"/>
    <dgm:cxn modelId="{73E284A0-B93F-444F-A7FB-1BB78FC806EF}" type="presParOf" srcId="{89DE456C-8418-42C5-94A9-64B0A6CE1C51}" destId="{E69F325D-DA48-4806-81D4-BFCD703840A0}" srcOrd="6" destOrd="0" presId="urn:microsoft.com/office/officeart/2005/8/layout/chevron1"/>
    <dgm:cxn modelId="{8C4C3580-EAD0-48E4-9565-92C6B5370E76}" type="presParOf" srcId="{89DE456C-8418-42C5-94A9-64B0A6CE1C51}" destId="{CD3B8AB4-D903-498B-A78C-5DD4B2A37AEB}" srcOrd="7" destOrd="0" presId="urn:microsoft.com/office/officeart/2005/8/layout/chevron1"/>
    <dgm:cxn modelId="{3239FD22-2F6F-49FA-9D49-E5447E717602}" type="presParOf" srcId="{89DE456C-8418-42C5-94A9-64B0A6CE1C51}" destId="{A6E33519-DC64-4113-AE3E-C8FD7310B576}"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09D088-CE3F-4128-AA37-0687A500F1AA}" type="doc">
      <dgm:prSet loTypeId="urn:microsoft.com/office/officeart/2005/8/layout/chevron1" loCatId="process" qsTypeId="urn:microsoft.com/office/officeart/2005/8/quickstyle/simple1" qsCatId="simple" csTypeId="urn:microsoft.com/office/officeart/2005/8/colors/accent0_3" csCatId="mainScheme" phldr="1"/>
      <dgm:spPr/>
    </dgm:pt>
    <dgm:pt modelId="{E9AAE613-BB64-4E24-AD1C-84F9F4CC7A3B}">
      <dgm:prSet phldrT="[文本]"/>
      <dgm:spPr/>
      <dgm:t>
        <a:bodyPr/>
        <a:lstStyle/>
        <a:p>
          <a:r>
            <a:rPr lang="en-US" altLang="zh-CN" dirty="0"/>
            <a:t>Arduino board</a:t>
          </a:r>
          <a:endParaRPr lang="zh-CN" altLang="en-US" dirty="0"/>
        </a:p>
      </dgm:t>
    </dgm:pt>
    <dgm:pt modelId="{21C27E58-A57D-4EF3-8617-EC6EBDDF10C0}" type="parTrans" cxnId="{06BB4B56-70E7-4933-BFCE-679C106183DC}">
      <dgm:prSet/>
      <dgm:spPr/>
      <dgm:t>
        <a:bodyPr/>
        <a:lstStyle/>
        <a:p>
          <a:endParaRPr lang="zh-CN" altLang="en-US"/>
        </a:p>
      </dgm:t>
    </dgm:pt>
    <dgm:pt modelId="{9DDE8E48-7868-4F98-9A4B-2A358BD68B2D}" type="sibTrans" cxnId="{06BB4B56-70E7-4933-BFCE-679C106183DC}">
      <dgm:prSet/>
      <dgm:spPr/>
      <dgm:t>
        <a:bodyPr/>
        <a:lstStyle/>
        <a:p>
          <a:endParaRPr lang="zh-CN" altLang="en-US"/>
        </a:p>
      </dgm:t>
    </dgm:pt>
    <dgm:pt modelId="{5D522B58-C8DA-44BB-A966-BDA962915960}" type="pres">
      <dgm:prSet presAssocID="{EA09D088-CE3F-4128-AA37-0687A500F1AA}" presName="Name0" presStyleCnt="0">
        <dgm:presLayoutVars>
          <dgm:dir/>
          <dgm:animLvl val="lvl"/>
          <dgm:resizeHandles val="exact"/>
        </dgm:presLayoutVars>
      </dgm:prSet>
      <dgm:spPr/>
    </dgm:pt>
    <dgm:pt modelId="{62BCF5E4-DD37-4B53-B669-28F1B54C77F0}" type="pres">
      <dgm:prSet presAssocID="{E9AAE613-BB64-4E24-AD1C-84F9F4CC7A3B}" presName="parTxOnly" presStyleLbl="node1" presStyleIdx="0" presStyleCnt="1">
        <dgm:presLayoutVars>
          <dgm:chMax val="0"/>
          <dgm:chPref val="0"/>
          <dgm:bulletEnabled val="1"/>
        </dgm:presLayoutVars>
      </dgm:prSet>
      <dgm:spPr/>
    </dgm:pt>
  </dgm:ptLst>
  <dgm:cxnLst>
    <dgm:cxn modelId="{06BB4B56-70E7-4933-BFCE-679C106183DC}" srcId="{EA09D088-CE3F-4128-AA37-0687A500F1AA}" destId="{E9AAE613-BB64-4E24-AD1C-84F9F4CC7A3B}" srcOrd="0" destOrd="0" parTransId="{21C27E58-A57D-4EF3-8617-EC6EBDDF10C0}" sibTransId="{9DDE8E48-7868-4F98-9A4B-2A358BD68B2D}"/>
    <dgm:cxn modelId="{E3DD33E5-17DF-42B9-A938-1AD223D7C393}" type="presOf" srcId="{EA09D088-CE3F-4128-AA37-0687A500F1AA}" destId="{5D522B58-C8DA-44BB-A966-BDA962915960}" srcOrd="0" destOrd="0" presId="urn:microsoft.com/office/officeart/2005/8/layout/chevron1"/>
    <dgm:cxn modelId="{A0D30544-A658-4913-8C28-DDFE66ACD02F}" type="presOf" srcId="{E9AAE613-BB64-4E24-AD1C-84F9F4CC7A3B}" destId="{62BCF5E4-DD37-4B53-B669-28F1B54C77F0}" srcOrd="0" destOrd="0" presId="urn:microsoft.com/office/officeart/2005/8/layout/chevron1"/>
    <dgm:cxn modelId="{45A2D342-2C07-4361-9C43-577E881BA500}" type="presParOf" srcId="{5D522B58-C8DA-44BB-A966-BDA962915960}" destId="{62BCF5E4-DD37-4B53-B669-28F1B54C77F0}" srcOrd="0"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FB342-2BEC-4226-8A1D-4345BBF1921B}">
      <dsp:nvSpPr>
        <dsp:cNvPr id="0" name=""/>
        <dsp:cNvSpPr/>
      </dsp:nvSpPr>
      <dsp:spPr>
        <a:xfrm>
          <a:off x="1835" y="164810"/>
          <a:ext cx="1633644" cy="653457"/>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Power supply</a:t>
          </a:r>
          <a:endParaRPr lang="zh-CN" altLang="en-US" sz="2100" kern="1200" dirty="0"/>
        </a:p>
      </dsp:txBody>
      <dsp:txXfrm>
        <a:off x="328564" y="164810"/>
        <a:ext cx="980187" cy="653457"/>
      </dsp:txXfrm>
    </dsp:sp>
    <dsp:sp modelId="{7BDA1E29-C032-40D6-9100-448F62C3D4D8}">
      <dsp:nvSpPr>
        <dsp:cNvPr id="0" name=""/>
        <dsp:cNvSpPr/>
      </dsp:nvSpPr>
      <dsp:spPr>
        <a:xfrm>
          <a:off x="1472116" y="164810"/>
          <a:ext cx="1633644" cy="653457"/>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Driver</a:t>
          </a:r>
          <a:endParaRPr lang="zh-CN" altLang="en-US" sz="2100" kern="1200" dirty="0"/>
        </a:p>
      </dsp:txBody>
      <dsp:txXfrm>
        <a:off x="1798845" y="164810"/>
        <a:ext cx="980187" cy="653457"/>
      </dsp:txXfrm>
    </dsp:sp>
    <dsp:sp modelId="{9680FA96-6F25-44CD-942F-744DE8F8195A}">
      <dsp:nvSpPr>
        <dsp:cNvPr id="0" name=""/>
        <dsp:cNvSpPr/>
      </dsp:nvSpPr>
      <dsp:spPr>
        <a:xfrm>
          <a:off x="2942396" y="164810"/>
          <a:ext cx="1633644" cy="653457"/>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DC motor</a:t>
          </a:r>
          <a:endParaRPr lang="zh-CN" altLang="en-US" sz="2100" kern="1200" dirty="0"/>
        </a:p>
      </dsp:txBody>
      <dsp:txXfrm>
        <a:off x="3269125" y="164810"/>
        <a:ext cx="980187" cy="653457"/>
      </dsp:txXfrm>
    </dsp:sp>
    <dsp:sp modelId="{E69F325D-DA48-4806-81D4-BFCD703840A0}">
      <dsp:nvSpPr>
        <dsp:cNvPr id="0" name=""/>
        <dsp:cNvSpPr/>
      </dsp:nvSpPr>
      <dsp:spPr>
        <a:xfrm>
          <a:off x="4412676" y="164810"/>
          <a:ext cx="1633644" cy="653457"/>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Driving belt </a:t>
          </a:r>
          <a:endParaRPr lang="zh-CN" altLang="en-US" sz="2100" kern="1200" dirty="0"/>
        </a:p>
      </dsp:txBody>
      <dsp:txXfrm>
        <a:off x="4739405" y="164810"/>
        <a:ext cx="980187" cy="653457"/>
      </dsp:txXfrm>
    </dsp:sp>
    <dsp:sp modelId="{A6E33519-DC64-4113-AE3E-C8FD7310B576}">
      <dsp:nvSpPr>
        <dsp:cNvPr id="0" name=""/>
        <dsp:cNvSpPr/>
      </dsp:nvSpPr>
      <dsp:spPr>
        <a:xfrm>
          <a:off x="5882957" y="164810"/>
          <a:ext cx="1633644" cy="653457"/>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Twist board</a:t>
          </a:r>
          <a:endParaRPr lang="zh-CN" altLang="en-US" sz="2100" kern="1200" dirty="0"/>
        </a:p>
      </dsp:txBody>
      <dsp:txXfrm>
        <a:off x="6209686" y="164810"/>
        <a:ext cx="980187" cy="653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CF5E4-DD37-4B53-B669-28F1B54C77F0}">
      <dsp:nvSpPr>
        <dsp:cNvPr id="0" name=""/>
        <dsp:cNvSpPr/>
      </dsp:nvSpPr>
      <dsp:spPr>
        <a:xfrm>
          <a:off x="783" y="0"/>
          <a:ext cx="1603140" cy="640428"/>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Arduino board</a:t>
          </a:r>
          <a:endParaRPr lang="zh-CN" altLang="en-US" sz="2000" kern="1200" dirty="0"/>
        </a:p>
      </dsp:txBody>
      <dsp:txXfrm>
        <a:off x="320997" y="0"/>
        <a:ext cx="962712" cy="6404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6688E2-C07E-4BEC-B309-BE8F55E96E6E}" type="datetimeFigureOut">
              <a:rPr lang="en-US" smtClean="0"/>
              <a:t>03-Jan-17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BBE6AE-074D-4117-85C2-6F88AF37E932}" type="slidenum">
              <a:rPr lang="en-US" smtClean="0"/>
              <a:t>‹#›</a:t>
            </a:fld>
            <a:endParaRPr lang="en-US"/>
          </a:p>
        </p:txBody>
      </p:sp>
    </p:spTree>
    <p:extLst>
      <p:ext uri="{BB962C8B-B14F-4D97-AF65-F5344CB8AC3E}">
        <p14:creationId xmlns:p14="http://schemas.microsoft.com/office/powerpoint/2010/main" val="420305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ocs.pointclouds.org/trunk/classpcl_1_1_iterative_closest_point.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body"/>
          </p:nvPr>
        </p:nvSpPr>
        <p:spPr>
          <a:xfrm>
            <a:off x="685800" y="4400640"/>
            <a:ext cx="5486040" cy="3600000"/>
          </a:xfrm>
          <a:prstGeom prst="rect">
            <a:avLst/>
          </a:prstGeom>
        </p:spPr>
        <p:txBody>
          <a:bodyPr/>
          <a:lstStyle/>
          <a:p>
            <a:r>
              <a:rPr lang="en-US" sz="1600" b="1">
                <a:latin typeface="Arial"/>
              </a:rPr>
              <a:t>Brief overview of our registration pipeline, including Segmentation, Matching, Aligning</a:t>
            </a:r>
            <a:endParaRPr/>
          </a:p>
          <a:p>
            <a:r>
              <a:rPr lang="en-US" sz="1600" b="1">
                <a:latin typeface="Arial"/>
              </a:rPr>
              <a:t>Can mention why we did not consider Features</a:t>
            </a:r>
            <a:endParaRPr/>
          </a:p>
        </p:txBody>
      </p:sp>
      <p:sp>
        <p:nvSpPr>
          <p:cNvPr id="124" name="TextShape 2"/>
          <p:cNvSpPr txBox="1"/>
          <p:nvPr/>
        </p:nvSpPr>
        <p:spPr>
          <a:xfrm>
            <a:off x="3884760" y="8685360"/>
            <a:ext cx="2971440" cy="458280"/>
          </a:xfrm>
          <a:prstGeom prst="rect">
            <a:avLst/>
          </a:prstGeom>
        </p:spPr>
        <p:txBody>
          <a:bodyPr anchor="b"/>
          <a:lstStyle/>
          <a:p>
            <a:pPr algn="r">
              <a:lnSpc>
                <a:spcPct val="100000"/>
              </a:lnSpc>
            </a:pPr>
            <a:fld id="{8EE637BF-C69C-4C3A-961C-8FC481A4BC89}" type="slidenum">
              <a:rPr lang="en-US" sz="1200">
                <a:solidFill>
                  <a:srgbClr val="000000"/>
                </a:solidFill>
                <a:latin typeface="+mn-lt"/>
                <a:ea typeface="+mn-ea"/>
              </a:rPr>
              <a:t>11</a:t>
            </a:fld>
            <a:endParaRPr/>
          </a:p>
        </p:txBody>
      </p:sp>
    </p:spTree>
    <p:extLst>
      <p:ext uri="{BB962C8B-B14F-4D97-AF65-F5344CB8AC3E}">
        <p14:creationId xmlns:p14="http://schemas.microsoft.com/office/powerpoint/2010/main" val="253018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body"/>
          </p:nvPr>
        </p:nvSpPr>
        <p:spPr>
          <a:xfrm>
            <a:off x="685800" y="4400640"/>
            <a:ext cx="5486040" cy="3600000"/>
          </a:xfrm>
          <a:prstGeom prst="rect">
            <a:avLst/>
          </a:prstGeom>
        </p:spPr>
        <p:txBody>
          <a:bodyPr/>
          <a:lstStyle/>
          <a:p>
            <a:r>
              <a:rPr lang="en-US" sz="2000">
                <a:latin typeface="Arial"/>
              </a:rPr>
              <a:t>Support sources saying ICPNormals is more robust</a:t>
            </a:r>
            <a:endParaRPr/>
          </a:p>
        </p:txBody>
      </p:sp>
      <p:sp>
        <p:nvSpPr>
          <p:cNvPr id="138" name="TextShape 2"/>
          <p:cNvSpPr txBox="1"/>
          <p:nvPr/>
        </p:nvSpPr>
        <p:spPr>
          <a:xfrm>
            <a:off x="3884760" y="8685360"/>
            <a:ext cx="2971440" cy="458280"/>
          </a:xfrm>
          <a:prstGeom prst="rect">
            <a:avLst/>
          </a:prstGeom>
        </p:spPr>
        <p:txBody>
          <a:bodyPr anchor="b"/>
          <a:lstStyle/>
          <a:p>
            <a:pPr algn="r">
              <a:lnSpc>
                <a:spcPct val="100000"/>
              </a:lnSpc>
            </a:pPr>
            <a:fld id="{2F317386-D33D-454B-8CE5-48E5D173F00E}" type="slidenum">
              <a:rPr lang="en-US" sz="1200">
                <a:solidFill>
                  <a:srgbClr val="000000"/>
                </a:solidFill>
                <a:latin typeface="+mn-lt"/>
                <a:ea typeface="+mn-ea"/>
              </a:rPr>
              <a:t>21</a:t>
            </a:fld>
            <a:endParaRPr/>
          </a:p>
        </p:txBody>
      </p:sp>
    </p:spTree>
    <p:extLst>
      <p:ext uri="{BB962C8B-B14F-4D97-AF65-F5344CB8AC3E}">
        <p14:creationId xmlns:p14="http://schemas.microsoft.com/office/powerpoint/2010/main" val="2288281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685800" y="4400640"/>
            <a:ext cx="5486040" cy="3600000"/>
          </a:xfrm>
          <a:prstGeom prst="rect">
            <a:avLst/>
          </a:prstGeom>
        </p:spPr>
        <p:txBody>
          <a:bodyPr/>
          <a:lstStyle/>
          <a:p>
            <a:r>
              <a:rPr lang="en-US" sz="2000" dirty="0">
                <a:latin typeface="Arial"/>
              </a:rPr>
              <a:t>Support sources saying </a:t>
            </a:r>
            <a:r>
              <a:rPr lang="en-US" sz="2000" dirty="0" err="1">
                <a:latin typeface="Arial"/>
              </a:rPr>
              <a:t>ICPNormals</a:t>
            </a:r>
            <a:r>
              <a:rPr lang="en-US" sz="2000" dirty="0">
                <a:latin typeface="Arial"/>
              </a:rPr>
              <a:t> is more robust</a:t>
            </a:r>
          </a:p>
          <a:p>
            <a:endParaRPr lang="en-US" altLang="zh-CN" sz="2000" dirty="0">
              <a:latin typeface="Arial"/>
            </a:endParaRPr>
          </a:p>
          <a:p>
            <a:r>
              <a:rPr lang="en-US" altLang="zh-CN" sz="1200" b="0" i="0" kern="1200" dirty="0">
                <a:solidFill>
                  <a:schemeClr val="tx1"/>
                </a:solidFill>
                <a:effectLst/>
                <a:latin typeface="+mn-lt"/>
                <a:ea typeface="+mn-ea"/>
                <a:cs typeface="+mn-cs"/>
              </a:rPr>
              <a:t>a special case of </a:t>
            </a:r>
            <a:r>
              <a:rPr lang="en-US" altLang="zh-CN" sz="1200" b="1" i="0" u="none" strike="noStrike" kern="1200" dirty="0" err="1">
                <a:solidFill>
                  <a:schemeClr val="tx1"/>
                </a:solidFill>
                <a:effectLst/>
                <a:latin typeface="+mn-lt"/>
                <a:ea typeface="+mn-ea"/>
                <a:cs typeface="+mn-cs"/>
                <a:hlinkClick r:id="rId3" tooltip="IterativeClosestPoint provides a base implementation of the Iterative Closest Point algorithm..."/>
              </a:rPr>
              <a:t>IterativeClosestPoint</a:t>
            </a:r>
            <a:r>
              <a:rPr lang="en-US" altLang="zh-CN" sz="1200" b="0" i="0" kern="1200" dirty="0">
                <a:solidFill>
                  <a:schemeClr val="tx1"/>
                </a:solidFill>
                <a:effectLst/>
                <a:latin typeface="+mn-lt"/>
                <a:ea typeface="+mn-ea"/>
                <a:cs typeface="+mn-cs"/>
              </a:rPr>
              <a:t>, that uses a transformation estimated based on Point to Plane distances by default</a:t>
            </a:r>
            <a:endParaRPr dirty="0"/>
          </a:p>
        </p:txBody>
      </p:sp>
      <p:sp>
        <p:nvSpPr>
          <p:cNvPr id="136" name="TextShape 2"/>
          <p:cNvSpPr txBox="1"/>
          <p:nvPr/>
        </p:nvSpPr>
        <p:spPr>
          <a:xfrm>
            <a:off x="3884760" y="8685360"/>
            <a:ext cx="2971440" cy="458280"/>
          </a:xfrm>
          <a:prstGeom prst="rect">
            <a:avLst/>
          </a:prstGeom>
        </p:spPr>
        <p:txBody>
          <a:bodyPr anchor="b"/>
          <a:lstStyle/>
          <a:p>
            <a:pPr algn="r">
              <a:lnSpc>
                <a:spcPct val="100000"/>
              </a:lnSpc>
            </a:pPr>
            <a:fld id="{156336B6-DB4C-4F52-8BA6-8B668C0C25F3}" type="slidenum">
              <a:rPr lang="en-US" sz="1200">
                <a:solidFill>
                  <a:srgbClr val="000000"/>
                </a:solidFill>
                <a:latin typeface="+mn-lt"/>
                <a:ea typeface="+mn-ea"/>
              </a:rPr>
              <a:t>22</a:t>
            </a:fld>
            <a:endParaRPr/>
          </a:p>
        </p:txBody>
      </p:sp>
    </p:spTree>
    <p:extLst>
      <p:ext uri="{BB962C8B-B14F-4D97-AF65-F5344CB8AC3E}">
        <p14:creationId xmlns:p14="http://schemas.microsoft.com/office/powerpoint/2010/main" val="520834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body"/>
          </p:nvPr>
        </p:nvSpPr>
        <p:spPr>
          <a:xfrm>
            <a:off x="685800" y="4400640"/>
            <a:ext cx="5486040" cy="3600000"/>
          </a:xfrm>
          <a:prstGeom prst="rect">
            <a:avLst/>
          </a:prstGeom>
        </p:spPr>
        <p:txBody>
          <a:bodyPr/>
          <a:lstStyle/>
          <a:p>
            <a:r>
              <a:rPr lang="en-US" sz="2000">
                <a:latin typeface="Arial"/>
              </a:rPr>
              <a:t>Support sources saying ICPNormals is more robust</a:t>
            </a:r>
            <a:endParaRPr/>
          </a:p>
        </p:txBody>
      </p:sp>
      <p:sp>
        <p:nvSpPr>
          <p:cNvPr id="138" name="TextShape 2"/>
          <p:cNvSpPr txBox="1"/>
          <p:nvPr/>
        </p:nvSpPr>
        <p:spPr>
          <a:xfrm>
            <a:off x="3884760" y="8685360"/>
            <a:ext cx="2971440" cy="458280"/>
          </a:xfrm>
          <a:prstGeom prst="rect">
            <a:avLst/>
          </a:prstGeom>
        </p:spPr>
        <p:txBody>
          <a:bodyPr anchor="b"/>
          <a:lstStyle/>
          <a:p>
            <a:pPr algn="r">
              <a:lnSpc>
                <a:spcPct val="100000"/>
              </a:lnSpc>
            </a:pPr>
            <a:fld id="{2F317386-D33D-454B-8CE5-48E5D173F00E}" type="slidenum">
              <a:rPr lang="en-US" sz="1200">
                <a:solidFill>
                  <a:srgbClr val="000000"/>
                </a:solidFill>
                <a:latin typeface="+mn-lt"/>
                <a:ea typeface="+mn-ea"/>
              </a:rPr>
              <a:t>23</a:t>
            </a:fld>
            <a:endParaRPr/>
          </a:p>
        </p:txBody>
      </p:sp>
    </p:spTree>
    <p:extLst>
      <p:ext uri="{BB962C8B-B14F-4D97-AF65-F5344CB8AC3E}">
        <p14:creationId xmlns:p14="http://schemas.microsoft.com/office/powerpoint/2010/main" val="2524180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body"/>
          </p:nvPr>
        </p:nvSpPr>
        <p:spPr>
          <a:xfrm>
            <a:off x="685800" y="4400640"/>
            <a:ext cx="5486040" cy="3600000"/>
          </a:xfrm>
          <a:prstGeom prst="rect">
            <a:avLst/>
          </a:prstGeom>
        </p:spPr>
        <p:txBody>
          <a:bodyPr/>
          <a:lstStyle/>
          <a:p>
            <a:r>
              <a:rPr lang="en-US" sz="2000" dirty="0">
                <a:latin typeface="Arial"/>
              </a:rPr>
              <a:t>Flowchart</a:t>
            </a:r>
          </a:p>
          <a:p>
            <a:r>
              <a:rPr lang="en-US" sz="2000" dirty="0">
                <a:latin typeface="Arial"/>
              </a:rPr>
              <a:t>Light </a:t>
            </a:r>
            <a:r>
              <a:rPr lang="en-US" sz="2000" dirty="0" err="1">
                <a:latin typeface="Arial"/>
              </a:rPr>
              <a:t>Downsample</a:t>
            </a:r>
            <a:r>
              <a:rPr lang="en-US" sz="2000" dirty="0">
                <a:latin typeface="Arial"/>
              </a:rPr>
              <a:t> per registration to speed up the registration time, balance between details and processing time</a:t>
            </a:r>
          </a:p>
          <a:p>
            <a:r>
              <a:rPr lang="en-US" sz="2000" dirty="0">
                <a:latin typeface="Arial"/>
              </a:rPr>
              <a:t>Statistical outlier removal </a:t>
            </a:r>
          </a:p>
          <a:p>
            <a:endParaRPr dirty="0"/>
          </a:p>
        </p:txBody>
      </p:sp>
      <p:sp>
        <p:nvSpPr>
          <p:cNvPr id="138" name="TextShape 2"/>
          <p:cNvSpPr txBox="1"/>
          <p:nvPr/>
        </p:nvSpPr>
        <p:spPr>
          <a:xfrm>
            <a:off x="3884760" y="8685360"/>
            <a:ext cx="2971440" cy="458280"/>
          </a:xfrm>
          <a:prstGeom prst="rect">
            <a:avLst/>
          </a:prstGeom>
        </p:spPr>
        <p:txBody>
          <a:bodyPr anchor="b"/>
          <a:lstStyle/>
          <a:p>
            <a:pPr algn="r">
              <a:lnSpc>
                <a:spcPct val="100000"/>
              </a:lnSpc>
            </a:pPr>
            <a:fld id="{2F317386-D33D-454B-8CE5-48E5D173F00E}" type="slidenum">
              <a:rPr lang="en-US" sz="1200">
                <a:solidFill>
                  <a:srgbClr val="000000"/>
                </a:solidFill>
                <a:latin typeface="+mn-lt"/>
                <a:ea typeface="+mn-ea"/>
              </a:rPr>
              <a:t>24</a:t>
            </a:fld>
            <a:endParaRPr/>
          </a:p>
        </p:txBody>
      </p:sp>
    </p:spTree>
    <p:extLst>
      <p:ext uri="{BB962C8B-B14F-4D97-AF65-F5344CB8AC3E}">
        <p14:creationId xmlns:p14="http://schemas.microsoft.com/office/powerpoint/2010/main" val="388781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body"/>
          </p:nvPr>
        </p:nvSpPr>
        <p:spPr>
          <a:xfrm>
            <a:off x="685800" y="4400640"/>
            <a:ext cx="5486040" cy="3600000"/>
          </a:xfrm>
          <a:prstGeom prst="rect">
            <a:avLst/>
          </a:prstGeom>
        </p:spPr>
        <p:txBody>
          <a:bodyPr/>
          <a:lstStyle/>
          <a:p>
            <a:r>
              <a:rPr lang="en-US" sz="2000" dirty="0">
                <a:latin typeface="Arial"/>
              </a:rPr>
              <a:t>Flowchart</a:t>
            </a:r>
            <a:endParaRPr dirty="0"/>
          </a:p>
        </p:txBody>
      </p:sp>
      <p:sp>
        <p:nvSpPr>
          <p:cNvPr id="138" name="TextShape 2"/>
          <p:cNvSpPr txBox="1"/>
          <p:nvPr/>
        </p:nvSpPr>
        <p:spPr>
          <a:xfrm>
            <a:off x="3884760" y="8685360"/>
            <a:ext cx="2971440" cy="458280"/>
          </a:xfrm>
          <a:prstGeom prst="rect">
            <a:avLst/>
          </a:prstGeom>
        </p:spPr>
        <p:txBody>
          <a:bodyPr anchor="b"/>
          <a:lstStyle/>
          <a:p>
            <a:pPr algn="r">
              <a:lnSpc>
                <a:spcPct val="100000"/>
              </a:lnSpc>
            </a:pPr>
            <a:fld id="{2F317386-D33D-454B-8CE5-48E5D173F00E}" type="slidenum">
              <a:rPr lang="en-US" sz="1200">
                <a:solidFill>
                  <a:srgbClr val="000000"/>
                </a:solidFill>
                <a:latin typeface="+mn-lt"/>
                <a:ea typeface="+mn-ea"/>
              </a:rPr>
              <a:t>25</a:t>
            </a:fld>
            <a:endParaRPr/>
          </a:p>
        </p:txBody>
      </p:sp>
    </p:spTree>
    <p:extLst>
      <p:ext uri="{BB962C8B-B14F-4D97-AF65-F5344CB8AC3E}">
        <p14:creationId xmlns:p14="http://schemas.microsoft.com/office/powerpoint/2010/main" val="2067238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body"/>
          </p:nvPr>
        </p:nvSpPr>
        <p:spPr>
          <a:xfrm>
            <a:off x="685800" y="4400640"/>
            <a:ext cx="5486040" cy="3600000"/>
          </a:xfrm>
          <a:prstGeom prst="rect">
            <a:avLst/>
          </a:prstGeom>
        </p:spPr>
        <p:txBody>
          <a:bodyPr/>
          <a:lstStyle/>
          <a:p>
            <a:r>
              <a:rPr lang="en-US" dirty="0"/>
              <a:t>Turning table </a:t>
            </a:r>
            <a:r>
              <a:rPr lang="en-US" dirty="0" err="1"/>
              <a:t>stablizes</a:t>
            </a:r>
            <a:endParaRPr dirty="0"/>
          </a:p>
        </p:txBody>
      </p:sp>
      <p:sp>
        <p:nvSpPr>
          <p:cNvPr id="138" name="TextShape 2"/>
          <p:cNvSpPr txBox="1"/>
          <p:nvPr/>
        </p:nvSpPr>
        <p:spPr>
          <a:xfrm>
            <a:off x="3884760" y="8685360"/>
            <a:ext cx="2971440" cy="458280"/>
          </a:xfrm>
          <a:prstGeom prst="rect">
            <a:avLst/>
          </a:prstGeom>
        </p:spPr>
        <p:txBody>
          <a:bodyPr anchor="b"/>
          <a:lstStyle/>
          <a:p>
            <a:pPr algn="r">
              <a:lnSpc>
                <a:spcPct val="100000"/>
              </a:lnSpc>
            </a:pPr>
            <a:fld id="{2F317386-D33D-454B-8CE5-48E5D173F00E}" type="slidenum">
              <a:rPr lang="en-US" sz="1200">
                <a:solidFill>
                  <a:srgbClr val="000000"/>
                </a:solidFill>
                <a:latin typeface="+mn-lt"/>
                <a:ea typeface="+mn-ea"/>
              </a:rPr>
              <a:t>26</a:t>
            </a:fld>
            <a:endParaRPr/>
          </a:p>
        </p:txBody>
      </p:sp>
    </p:spTree>
    <p:extLst>
      <p:ext uri="{BB962C8B-B14F-4D97-AF65-F5344CB8AC3E}">
        <p14:creationId xmlns:p14="http://schemas.microsoft.com/office/powerpoint/2010/main" val="2199677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body"/>
          </p:nvPr>
        </p:nvSpPr>
        <p:spPr>
          <a:xfrm>
            <a:off x="685800" y="4400640"/>
            <a:ext cx="5486040" cy="3600000"/>
          </a:xfrm>
          <a:prstGeom prst="rect">
            <a:avLst/>
          </a:prstGeom>
        </p:spPr>
        <p:txBody>
          <a:bodyPr/>
          <a:lstStyle/>
          <a:p>
            <a:r>
              <a:rPr lang="en-US" sz="2000" dirty="0">
                <a:latin typeface="Arial"/>
              </a:rPr>
              <a:t>Flowchart</a:t>
            </a:r>
            <a:endParaRPr dirty="0"/>
          </a:p>
        </p:txBody>
      </p:sp>
      <p:sp>
        <p:nvSpPr>
          <p:cNvPr id="138" name="TextShape 2"/>
          <p:cNvSpPr txBox="1"/>
          <p:nvPr/>
        </p:nvSpPr>
        <p:spPr>
          <a:xfrm>
            <a:off x="3884760" y="8685360"/>
            <a:ext cx="2971440" cy="458280"/>
          </a:xfrm>
          <a:prstGeom prst="rect">
            <a:avLst/>
          </a:prstGeom>
        </p:spPr>
        <p:txBody>
          <a:bodyPr anchor="b"/>
          <a:lstStyle/>
          <a:p>
            <a:pPr algn="r">
              <a:lnSpc>
                <a:spcPct val="100000"/>
              </a:lnSpc>
            </a:pPr>
            <a:fld id="{2F317386-D33D-454B-8CE5-48E5D173F00E}" type="slidenum">
              <a:rPr lang="en-US" sz="1200">
                <a:solidFill>
                  <a:srgbClr val="000000"/>
                </a:solidFill>
                <a:latin typeface="+mn-lt"/>
                <a:ea typeface="+mn-ea"/>
              </a:rPr>
              <a:t>27</a:t>
            </a:fld>
            <a:endParaRPr/>
          </a:p>
        </p:txBody>
      </p:sp>
    </p:spTree>
    <p:extLst>
      <p:ext uri="{BB962C8B-B14F-4D97-AF65-F5344CB8AC3E}">
        <p14:creationId xmlns:p14="http://schemas.microsoft.com/office/powerpoint/2010/main" val="420235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body"/>
          </p:nvPr>
        </p:nvSpPr>
        <p:spPr>
          <a:xfrm>
            <a:off x="685800" y="4400640"/>
            <a:ext cx="5486040" cy="3600000"/>
          </a:xfrm>
          <a:prstGeom prst="rect">
            <a:avLst/>
          </a:prstGeom>
        </p:spPr>
        <p:txBody>
          <a:bodyPr/>
          <a:lstStyle/>
          <a:p>
            <a:r>
              <a:rPr lang="en-US" sz="2000" dirty="0">
                <a:latin typeface="Arial"/>
              </a:rPr>
              <a:t>Flowchart</a:t>
            </a:r>
            <a:endParaRPr dirty="0"/>
          </a:p>
        </p:txBody>
      </p:sp>
      <p:sp>
        <p:nvSpPr>
          <p:cNvPr id="138" name="TextShape 2"/>
          <p:cNvSpPr txBox="1"/>
          <p:nvPr/>
        </p:nvSpPr>
        <p:spPr>
          <a:xfrm>
            <a:off x="3884760" y="8685360"/>
            <a:ext cx="2971440" cy="458280"/>
          </a:xfrm>
          <a:prstGeom prst="rect">
            <a:avLst/>
          </a:prstGeom>
        </p:spPr>
        <p:txBody>
          <a:bodyPr anchor="b"/>
          <a:lstStyle/>
          <a:p>
            <a:pPr algn="r">
              <a:lnSpc>
                <a:spcPct val="100000"/>
              </a:lnSpc>
            </a:pPr>
            <a:fld id="{2F317386-D33D-454B-8CE5-48E5D173F00E}" type="slidenum">
              <a:rPr lang="en-US" sz="1200">
                <a:solidFill>
                  <a:srgbClr val="000000"/>
                </a:solidFill>
                <a:latin typeface="+mn-lt"/>
                <a:ea typeface="+mn-ea"/>
              </a:rPr>
              <a:t>28</a:t>
            </a:fld>
            <a:endParaRPr/>
          </a:p>
        </p:txBody>
      </p:sp>
    </p:spTree>
    <p:extLst>
      <p:ext uri="{BB962C8B-B14F-4D97-AF65-F5344CB8AC3E}">
        <p14:creationId xmlns:p14="http://schemas.microsoft.com/office/powerpoint/2010/main" val="323955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body"/>
          </p:nvPr>
        </p:nvSpPr>
        <p:spPr>
          <a:xfrm>
            <a:off x="685800" y="4400640"/>
            <a:ext cx="5486040" cy="3600000"/>
          </a:xfrm>
          <a:prstGeom prst="rect">
            <a:avLst/>
          </a:prstGeom>
        </p:spPr>
        <p:txBody>
          <a:bodyPr/>
          <a:lstStyle/>
          <a:p>
            <a:r>
              <a:rPr lang="en-US" sz="1600" b="1">
                <a:latin typeface="Arial"/>
              </a:rPr>
              <a:t>Brief overview of our registration pipeline, including Segmentation, Matching, Aligning</a:t>
            </a:r>
            <a:endParaRPr/>
          </a:p>
          <a:p>
            <a:r>
              <a:rPr lang="en-US" sz="1600" b="1">
                <a:latin typeface="Arial"/>
              </a:rPr>
              <a:t>Can mention why we did not consider Features</a:t>
            </a:r>
            <a:endParaRPr/>
          </a:p>
        </p:txBody>
      </p:sp>
      <p:sp>
        <p:nvSpPr>
          <p:cNvPr id="124" name="TextShape 2"/>
          <p:cNvSpPr txBox="1"/>
          <p:nvPr/>
        </p:nvSpPr>
        <p:spPr>
          <a:xfrm>
            <a:off x="3884760" y="8685360"/>
            <a:ext cx="2971440" cy="458280"/>
          </a:xfrm>
          <a:prstGeom prst="rect">
            <a:avLst/>
          </a:prstGeom>
        </p:spPr>
        <p:txBody>
          <a:bodyPr anchor="b"/>
          <a:lstStyle/>
          <a:p>
            <a:pPr algn="r">
              <a:lnSpc>
                <a:spcPct val="100000"/>
              </a:lnSpc>
            </a:pPr>
            <a:fld id="{8EE637BF-C69C-4C3A-961C-8FC481A4BC89}" type="slidenum">
              <a:rPr lang="en-US" sz="1200">
                <a:solidFill>
                  <a:srgbClr val="000000"/>
                </a:solidFill>
                <a:latin typeface="+mn-lt"/>
                <a:ea typeface="+mn-ea"/>
              </a:rPr>
              <a:t>12</a:t>
            </a:fld>
            <a:endParaRPr/>
          </a:p>
        </p:txBody>
      </p:sp>
    </p:spTree>
    <p:extLst>
      <p:ext uri="{BB962C8B-B14F-4D97-AF65-F5344CB8AC3E}">
        <p14:creationId xmlns:p14="http://schemas.microsoft.com/office/powerpoint/2010/main" val="2870716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body"/>
          </p:nvPr>
        </p:nvSpPr>
        <p:spPr>
          <a:xfrm>
            <a:off x="685800" y="4400640"/>
            <a:ext cx="5486040" cy="3600000"/>
          </a:xfrm>
          <a:prstGeom prst="rect">
            <a:avLst/>
          </a:prstGeom>
        </p:spPr>
        <p:txBody>
          <a:bodyPr/>
          <a:lstStyle/>
          <a:p>
            <a:r>
              <a:rPr lang="en-US" sz="2000">
                <a:latin typeface="Arial"/>
              </a:rPr>
              <a:t>Show images before and after passthroughfilters for comparison</a:t>
            </a:r>
            <a:endParaRPr/>
          </a:p>
          <a:p>
            <a:r>
              <a:rPr lang="en-US" sz="2000">
                <a:latin typeface="Arial"/>
              </a:rPr>
              <a:t>Psedo code snippet</a:t>
            </a:r>
            <a:endParaRPr/>
          </a:p>
        </p:txBody>
      </p:sp>
      <p:sp>
        <p:nvSpPr>
          <p:cNvPr id="128" name="TextShape 2"/>
          <p:cNvSpPr txBox="1"/>
          <p:nvPr/>
        </p:nvSpPr>
        <p:spPr>
          <a:xfrm>
            <a:off x="3884760" y="8685360"/>
            <a:ext cx="2971440" cy="458280"/>
          </a:xfrm>
          <a:prstGeom prst="rect">
            <a:avLst/>
          </a:prstGeom>
        </p:spPr>
        <p:txBody>
          <a:bodyPr anchor="b"/>
          <a:lstStyle/>
          <a:p>
            <a:pPr algn="r">
              <a:lnSpc>
                <a:spcPct val="100000"/>
              </a:lnSpc>
            </a:pPr>
            <a:fld id="{ED1BC820-E925-4738-B267-8C2BA1F32049}" type="slidenum">
              <a:rPr lang="en-US" sz="1200">
                <a:solidFill>
                  <a:srgbClr val="000000"/>
                </a:solidFill>
                <a:latin typeface="+mn-lt"/>
                <a:ea typeface="+mn-ea"/>
              </a:rPr>
              <a:t>13</a:t>
            </a:fld>
            <a:endParaRPr/>
          </a:p>
        </p:txBody>
      </p:sp>
    </p:spTree>
    <p:extLst>
      <p:ext uri="{BB962C8B-B14F-4D97-AF65-F5344CB8AC3E}">
        <p14:creationId xmlns:p14="http://schemas.microsoft.com/office/powerpoint/2010/main" val="1913873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body"/>
          </p:nvPr>
        </p:nvSpPr>
        <p:spPr>
          <a:xfrm>
            <a:off x="685800" y="4400640"/>
            <a:ext cx="5486040" cy="3600000"/>
          </a:xfrm>
          <a:prstGeom prst="rect">
            <a:avLst/>
          </a:prstGeom>
        </p:spPr>
        <p:txBody>
          <a:bodyPr/>
          <a:lstStyle/>
          <a:p>
            <a:r>
              <a:rPr lang="en-US" sz="2000">
                <a:latin typeface="Arial"/>
              </a:rPr>
              <a:t>Show images before and after passthroughfilters for comparison</a:t>
            </a:r>
            <a:endParaRPr/>
          </a:p>
          <a:p>
            <a:r>
              <a:rPr lang="en-US" sz="2000">
                <a:latin typeface="Arial"/>
              </a:rPr>
              <a:t>Psedo code snippet</a:t>
            </a:r>
            <a:endParaRPr/>
          </a:p>
        </p:txBody>
      </p:sp>
      <p:sp>
        <p:nvSpPr>
          <p:cNvPr id="128" name="TextShape 2"/>
          <p:cNvSpPr txBox="1"/>
          <p:nvPr/>
        </p:nvSpPr>
        <p:spPr>
          <a:xfrm>
            <a:off x="3884760" y="8685360"/>
            <a:ext cx="2971440" cy="458280"/>
          </a:xfrm>
          <a:prstGeom prst="rect">
            <a:avLst/>
          </a:prstGeom>
        </p:spPr>
        <p:txBody>
          <a:bodyPr anchor="b"/>
          <a:lstStyle/>
          <a:p>
            <a:pPr algn="r">
              <a:lnSpc>
                <a:spcPct val="100000"/>
              </a:lnSpc>
            </a:pPr>
            <a:fld id="{ED1BC820-E925-4738-B267-8C2BA1F32049}" type="slidenum">
              <a:rPr lang="en-US" sz="1200">
                <a:solidFill>
                  <a:srgbClr val="000000"/>
                </a:solidFill>
                <a:latin typeface="+mn-lt"/>
                <a:ea typeface="+mn-ea"/>
              </a:rPr>
              <a:t>14</a:t>
            </a:fld>
            <a:endParaRPr/>
          </a:p>
        </p:txBody>
      </p:sp>
    </p:spTree>
    <p:extLst>
      <p:ext uri="{BB962C8B-B14F-4D97-AF65-F5344CB8AC3E}">
        <p14:creationId xmlns:p14="http://schemas.microsoft.com/office/powerpoint/2010/main" val="4166678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body"/>
          </p:nvPr>
        </p:nvSpPr>
        <p:spPr>
          <a:xfrm>
            <a:off x="685800" y="4400640"/>
            <a:ext cx="5486040" cy="3600000"/>
          </a:xfrm>
          <a:prstGeom prst="rect">
            <a:avLst/>
          </a:prstGeom>
        </p:spPr>
        <p:txBody>
          <a:bodyPr/>
          <a:lstStyle/>
          <a:p>
            <a:r>
              <a:rPr lang="en-US" sz="2000" dirty="0">
                <a:latin typeface="Arial"/>
              </a:rPr>
              <a:t>Show images before and after statistical outlier removal for comparison</a:t>
            </a:r>
            <a:endParaRPr dirty="0"/>
          </a:p>
          <a:p>
            <a:r>
              <a:rPr lang="en-US" sz="2000" dirty="0" err="1">
                <a:latin typeface="Arial"/>
              </a:rPr>
              <a:t>Psedo</a:t>
            </a:r>
            <a:r>
              <a:rPr lang="en-US" sz="2000" dirty="0">
                <a:latin typeface="Arial"/>
              </a:rPr>
              <a:t> code snippet</a:t>
            </a:r>
            <a:endParaRPr dirty="0"/>
          </a:p>
          <a:p>
            <a:r>
              <a:rPr lang="en-US" altLang="zh-CN" sz="1200" b="0" i="0" kern="1200" dirty="0">
                <a:solidFill>
                  <a:schemeClr val="tx1"/>
                </a:solidFill>
                <a:effectLst/>
                <a:latin typeface="+mn-lt"/>
                <a:ea typeface="+mn-ea"/>
                <a:cs typeface="+mn-cs"/>
              </a:rPr>
              <a:t>measurement errors lead to sparse outliers which corrupt the results even more. This complicates the estimation of local point cloud characteristics such as surface normal which in turn might cause point cloud registration failures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distribution of point to neighbors distances in the input dataset</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standard deviation multiplier to 1. What this means is that all points who have a distance larger than 1 standard deviation of the mean distance</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For each point, we compute the mean distance from it to all its neighbors. By assuming that the resulted distribution is Gaussian with a mean and a standard deviation, all points whose mean distances are outside an interval defined by the global distances mean and standard deviation can be considered as outliers and trimmed from the dataset.</a:t>
            </a:r>
            <a:endParaRPr dirty="0"/>
          </a:p>
        </p:txBody>
      </p:sp>
      <p:sp>
        <p:nvSpPr>
          <p:cNvPr id="130" name="TextShape 2"/>
          <p:cNvSpPr txBox="1"/>
          <p:nvPr/>
        </p:nvSpPr>
        <p:spPr>
          <a:xfrm>
            <a:off x="3884760" y="8685360"/>
            <a:ext cx="2971440" cy="458280"/>
          </a:xfrm>
          <a:prstGeom prst="rect">
            <a:avLst/>
          </a:prstGeom>
        </p:spPr>
        <p:txBody>
          <a:bodyPr anchor="b"/>
          <a:lstStyle/>
          <a:p>
            <a:pPr algn="r">
              <a:lnSpc>
                <a:spcPct val="100000"/>
              </a:lnSpc>
            </a:pPr>
            <a:fld id="{25C7B9D8-E82A-47FE-A623-3545FC13F0AF}" type="slidenum">
              <a:rPr lang="en-US" sz="1200">
                <a:solidFill>
                  <a:srgbClr val="000000"/>
                </a:solidFill>
                <a:latin typeface="+mn-lt"/>
                <a:ea typeface="+mn-ea"/>
              </a:rPr>
              <a:t>15</a:t>
            </a:fld>
            <a:endParaRPr/>
          </a:p>
        </p:txBody>
      </p:sp>
    </p:spTree>
    <p:extLst>
      <p:ext uri="{BB962C8B-B14F-4D97-AF65-F5344CB8AC3E}">
        <p14:creationId xmlns:p14="http://schemas.microsoft.com/office/powerpoint/2010/main" val="3693701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each </a:t>
            </a:r>
            <a:r>
              <a:rPr lang="en-US" altLang="zh-CN" sz="1200" b="0" i="1" kern="1200" dirty="0">
                <a:solidFill>
                  <a:schemeClr val="tx1"/>
                </a:solidFill>
                <a:effectLst/>
                <a:latin typeface="+mn-lt"/>
                <a:ea typeface="+mn-ea"/>
                <a:cs typeface="+mn-cs"/>
              </a:rPr>
              <a:t>voxel</a:t>
            </a:r>
            <a:r>
              <a:rPr lang="en-US" altLang="zh-CN" sz="1200" b="0" i="0" kern="1200" dirty="0">
                <a:solidFill>
                  <a:schemeClr val="tx1"/>
                </a:solidFill>
                <a:effectLst/>
                <a:latin typeface="+mn-lt"/>
                <a:ea typeface="+mn-ea"/>
                <a:cs typeface="+mn-cs"/>
              </a:rPr>
              <a:t> (i.e., 3D box), all the points present will be approximated (i.e., </a:t>
            </a:r>
            <a:r>
              <a:rPr lang="en-US" altLang="zh-CN" sz="1200" b="0" i="1" kern="1200" dirty="0" err="1">
                <a:solidFill>
                  <a:schemeClr val="tx1"/>
                </a:solidFill>
                <a:effectLst/>
                <a:latin typeface="+mn-lt"/>
                <a:ea typeface="+mn-ea"/>
                <a:cs typeface="+mn-cs"/>
              </a:rPr>
              <a:t>downsampled</a:t>
            </a:r>
            <a:r>
              <a:rPr lang="en-US" altLang="zh-CN" sz="1200" b="0" i="0" kern="1200" dirty="0">
                <a:solidFill>
                  <a:schemeClr val="tx1"/>
                </a:solidFill>
                <a:effectLst/>
                <a:latin typeface="+mn-lt"/>
                <a:ea typeface="+mn-ea"/>
                <a:cs typeface="+mn-cs"/>
              </a:rPr>
              <a:t>) with their centroid. This approach is a bit slower than approximating them with the center of the voxel, but it represents the underlying surface more accurately.</a:t>
            </a:r>
            <a:endParaRPr lang="zh-CN" altLang="en-US" dirty="0"/>
          </a:p>
        </p:txBody>
      </p:sp>
      <p:sp>
        <p:nvSpPr>
          <p:cNvPr id="4" name="灯片编号占位符 3"/>
          <p:cNvSpPr>
            <a:spLocks noGrp="1"/>
          </p:cNvSpPr>
          <p:nvPr>
            <p:ph type="sldNum" idx="10"/>
          </p:nvPr>
        </p:nvSpPr>
        <p:spPr/>
        <p:txBody>
          <a:bodyPr/>
          <a:lstStyle/>
          <a:p>
            <a:pPr algn="r"/>
            <a:fld id="{4127CBC4-C62E-488A-81D9-E3EF673C9682}" type="slidenum">
              <a:rPr lang="en-US" sz="1400" smtClean="0">
                <a:latin typeface="Times New Roman"/>
              </a:rPr>
              <a:t>17</a:t>
            </a:fld>
            <a:endParaRPr lang="en-US"/>
          </a:p>
        </p:txBody>
      </p:sp>
    </p:spTree>
    <p:extLst>
      <p:ext uri="{BB962C8B-B14F-4D97-AF65-F5344CB8AC3E}">
        <p14:creationId xmlns:p14="http://schemas.microsoft.com/office/powerpoint/2010/main" val="213532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body"/>
          </p:nvPr>
        </p:nvSpPr>
        <p:spPr>
          <a:xfrm>
            <a:off x="685800" y="4400640"/>
            <a:ext cx="5486040" cy="3600000"/>
          </a:xfrm>
          <a:prstGeom prst="rect">
            <a:avLst/>
          </a:prstGeom>
        </p:spPr>
        <p:txBody>
          <a:bodyPr/>
          <a:lstStyle/>
          <a:p>
            <a:r>
              <a:rPr lang="en-US" altLang="zh-CN" sz="1200" b="0" i="0" u="none" strike="noStrike" kern="1200" baseline="0" dirty="0">
                <a:solidFill>
                  <a:schemeClr val="tx1"/>
                </a:solidFill>
                <a:latin typeface="+mn-lt"/>
                <a:ea typeface="+mn-ea"/>
                <a:cs typeface="+mn-cs"/>
              </a:rPr>
              <a:t>if the clouds are</a:t>
            </a:r>
          </a:p>
          <a:p>
            <a:r>
              <a:rPr lang="en-US" altLang="zh-CN" sz="1200" b="0" i="0" u="none" strike="noStrike" kern="1200" baseline="0" dirty="0">
                <a:solidFill>
                  <a:schemeClr val="tx1"/>
                </a:solidFill>
                <a:latin typeface="+mn-lt"/>
                <a:ea typeface="+mn-ea"/>
                <a:cs typeface="+mn-cs"/>
              </a:rPr>
              <a:t>already roughly aligned, iterative registration provides efficient</a:t>
            </a:r>
          </a:p>
          <a:p>
            <a:r>
              <a:rPr lang="en-US" altLang="zh-CN" sz="1200" b="0" i="0" u="none" strike="noStrike" kern="1200" baseline="0" dirty="0">
                <a:solidFill>
                  <a:schemeClr val="tx1"/>
                </a:solidFill>
                <a:latin typeface="+mn-lt"/>
                <a:ea typeface="+mn-ea"/>
                <a:cs typeface="+mn-cs"/>
              </a:rPr>
              <a:t>and robust means to refine that initial guess and optimally align</a:t>
            </a:r>
          </a:p>
          <a:p>
            <a:r>
              <a:rPr lang="en-US" altLang="zh-CN" sz="1200" b="0" i="0" u="none" strike="noStrike" kern="1200" baseline="0" dirty="0">
                <a:solidFill>
                  <a:schemeClr val="tx1"/>
                </a:solidFill>
                <a:latin typeface="+mn-lt"/>
                <a:ea typeface="+mn-ea"/>
                <a:cs typeface="+mn-cs"/>
              </a:rPr>
              <a:t>the point clouds.</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In order to speed up registration, another</a:t>
            </a:r>
          </a:p>
          <a:p>
            <a:r>
              <a:rPr lang="en-US" altLang="zh-CN" sz="1200" b="0" i="0" u="none" strike="noStrike" kern="1200" baseline="0" dirty="0">
                <a:solidFill>
                  <a:schemeClr val="tx1"/>
                </a:solidFill>
                <a:latin typeface="+mn-lt"/>
                <a:ea typeface="+mn-ea"/>
                <a:cs typeface="+mn-cs"/>
              </a:rPr>
              <a:t>common extension to the original ICP algorithm [2] is to</a:t>
            </a:r>
          </a:p>
          <a:p>
            <a:r>
              <a:rPr lang="en-US" altLang="zh-CN" sz="1200" b="0" i="0" u="none" strike="noStrike" kern="1200" baseline="0" dirty="0">
                <a:solidFill>
                  <a:schemeClr val="tx1"/>
                </a:solidFill>
                <a:latin typeface="+mn-lt"/>
                <a:ea typeface="+mn-ea"/>
                <a:cs typeface="+mn-cs"/>
              </a:rPr>
              <a:t>register only subsets of the input point clouds sampled in an</a:t>
            </a:r>
          </a:p>
          <a:p>
            <a:r>
              <a:rPr lang="en-US" altLang="zh-CN" sz="1200" b="0" i="0" u="none" strike="noStrike" kern="1200" baseline="0" dirty="0">
                <a:solidFill>
                  <a:schemeClr val="tx1"/>
                </a:solidFill>
                <a:latin typeface="+mn-lt"/>
                <a:ea typeface="+mn-ea"/>
                <a:cs typeface="+mn-cs"/>
              </a:rPr>
              <a:t>initial selection step.</a:t>
            </a:r>
            <a:endParaRPr dirty="0"/>
          </a:p>
        </p:txBody>
      </p:sp>
      <p:sp>
        <p:nvSpPr>
          <p:cNvPr id="134" name="TextShape 2"/>
          <p:cNvSpPr txBox="1"/>
          <p:nvPr/>
        </p:nvSpPr>
        <p:spPr>
          <a:xfrm>
            <a:off x="3884760" y="8685360"/>
            <a:ext cx="2971440" cy="458280"/>
          </a:xfrm>
          <a:prstGeom prst="rect">
            <a:avLst/>
          </a:prstGeom>
        </p:spPr>
        <p:txBody>
          <a:bodyPr anchor="b"/>
          <a:lstStyle/>
          <a:p>
            <a:pPr algn="r">
              <a:lnSpc>
                <a:spcPct val="100000"/>
              </a:lnSpc>
            </a:pPr>
            <a:fld id="{9638C386-BF60-4CD4-BF46-35C25E60BB94}" type="slidenum">
              <a:rPr lang="en-US" sz="1200">
                <a:solidFill>
                  <a:srgbClr val="000000"/>
                </a:solidFill>
                <a:latin typeface="+mn-lt"/>
                <a:ea typeface="+mn-ea"/>
              </a:rPr>
              <a:t>18</a:t>
            </a:fld>
            <a:endParaRPr/>
          </a:p>
        </p:txBody>
      </p:sp>
    </p:spTree>
    <p:extLst>
      <p:ext uri="{BB962C8B-B14F-4D97-AF65-F5344CB8AC3E}">
        <p14:creationId xmlns:p14="http://schemas.microsoft.com/office/powerpoint/2010/main" val="88649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dirty="0"/>
              <a:t>In the ICP algorithm by </a:t>
            </a:r>
            <a:r>
              <a:rPr lang="en-US" altLang="zh-CN" dirty="0" err="1"/>
              <a:t>Besl</a:t>
            </a:r>
            <a:r>
              <a:rPr lang="en-US" altLang="zh-CN" dirty="0"/>
              <a:t> and McKay [2] no feature descriptors</a:t>
            </a:r>
          </a:p>
          <a:p>
            <a:r>
              <a:rPr lang="en-US" altLang="zh-CN" dirty="0"/>
              <a:t>are computed, but instead closest points in Cartesian</a:t>
            </a:r>
          </a:p>
          <a:p>
            <a:r>
              <a:rPr lang="en-US" altLang="zh-CN" dirty="0"/>
              <a:t>space are considered to correspond to one another. A transformation</a:t>
            </a:r>
          </a:p>
          <a:p>
            <a:r>
              <a:rPr lang="en-US" altLang="zh-CN" dirty="0"/>
              <a:t>is estimated that minimizes the Euclidean distances</a:t>
            </a:r>
          </a:p>
          <a:p>
            <a:r>
              <a:rPr lang="en-US" altLang="zh-CN" dirty="0"/>
              <a:t>between found pairs of closest points in the least squares</a:t>
            </a:r>
          </a:p>
          <a:p>
            <a:r>
              <a:rPr lang="en-US" altLang="zh-CN" dirty="0"/>
              <a:t>sense. The process of determining corresponding points in the</a:t>
            </a:r>
          </a:p>
          <a:p>
            <a:r>
              <a:rPr lang="en-US" altLang="zh-CN" dirty="0"/>
              <a:t>two data sets and computing the transformation that aligns</a:t>
            </a:r>
          </a:p>
          <a:p>
            <a:r>
              <a:rPr lang="en-US" altLang="zh-CN" dirty="0"/>
              <a:t>them is iteratively repeated.</a:t>
            </a:r>
          </a:p>
          <a:p>
            <a:endParaRPr lang="en-US" altLang="zh-CN" dirty="0"/>
          </a:p>
          <a:p>
            <a:r>
              <a:rPr lang="en-US" altLang="zh-CN" dirty="0"/>
              <a:t>instead 1) search for closest points (matching step) and 2)</a:t>
            </a:r>
          </a:p>
          <a:p>
            <a:r>
              <a:rPr lang="en-US" altLang="zh-CN" dirty="0"/>
              <a:t>align the found point pairs (alignment step). These two steps</a:t>
            </a:r>
          </a:p>
          <a:p>
            <a:r>
              <a:rPr lang="en-US" altLang="zh-CN" dirty="0"/>
              <a:t>are repeated until convergence or until reaching another termination</a:t>
            </a:r>
          </a:p>
          <a:p>
            <a:r>
              <a:rPr lang="en-US" altLang="zh-CN" dirty="0"/>
              <a:t>criterion, thereby iteratively refining the alignment of</a:t>
            </a:r>
          </a:p>
          <a:p>
            <a:r>
              <a:rPr lang="en-US" altLang="zh-CN" dirty="0"/>
              <a:t>the source to the target point cloud</a:t>
            </a:r>
          </a:p>
          <a:p>
            <a:endParaRPr lang="en-US" altLang="zh-CN" dirty="0"/>
          </a:p>
          <a:p>
            <a:r>
              <a:rPr lang="en-US" altLang="zh-CN" sz="1200" b="0" i="0" u="none" strike="noStrike" kern="1200" baseline="0" dirty="0">
                <a:solidFill>
                  <a:schemeClr val="tx1"/>
                </a:solidFill>
                <a:latin typeface="+mn-lt"/>
                <a:ea typeface="+mn-ea"/>
                <a:cs typeface="+mn-cs"/>
              </a:rPr>
              <a:t>maximum</a:t>
            </a:r>
          </a:p>
          <a:p>
            <a:r>
              <a:rPr lang="en-US" altLang="zh-CN" sz="1200" b="0" i="0" u="none" strike="noStrike" kern="1200" baseline="0" dirty="0">
                <a:solidFill>
                  <a:schemeClr val="tx1"/>
                </a:solidFill>
                <a:latin typeface="+mn-lt"/>
                <a:ea typeface="+mn-ea"/>
                <a:cs typeface="+mn-cs"/>
              </a:rPr>
              <a:t>distance between corresponding points such that pairs with a</a:t>
            </a:r>
          </a:p>
          <a:p>
            <a:r>
              <a:rPr lang="en-US" altLang="zh-CN" sz="1200" b="0" i="0" u="none" strike="noStrike" kern="1200" baseline="0" dirty="0">
                <a:solidFill>
                  <a:schemeClr val="tx1"/>
                </a:solidFill>
                <a:latin typeface="+mn-lt"/>
                <a:ea typeface="+mn-ea"/>
                <a:cs typeface="+mn-cs"/>
              </a:rPr>
              <a:t>larger point-to-point distance are filtered out.</a:t>
            </a:r>
            <a:endParaRPr lang="zh-CN" altLang="en-US" dirty="0"/>
          </a:p>
        </p:txBody>
      </p:sp>
      <p:sp>
        <p:nvSpPr>
          <p:cNvPr id="4" name="灯片编号占位符 3"/>
          <p:cNvSpPr>
            <a:spLocks noGrp="1"/>
          </p:cNvSpPr>
          <p:nvPr>
            <p:ph type="sldNum" idx="10"/>
          </p:nvPr>
        </p:nvSpPr>
        <p:spPr/>
        <p:txBody>
          <a:bodyPr/>
          <a:lstStyle/>
          <a:p>
            <a:pPr algn="r"/>
            <a:fld id="{4127CBC4-C62E-488A-81D9-E3EF673C9682}" type="slidenum">
              <a:rPr lang="en-US" sz="1400" smtClean="0">
                <a:latin typeface="Times New Roman"/>
              </a:rPr>
              <a:t>19</a:t>
            </a:fld>
            <a:endParaRPr lang="en-US"/>
          </a:p>
        </p:txBody>
      </p:sp>
    </p:spTree>
    <p:extLst>
      <p:ext uri="{BB962C8B-B14F-4D97-AF65-F5344CB8AC3E}">
        <p14:creationId xmlns:p14="http://schemas.microsoft.com/office/powerpoint/2010/main" val="2868699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It uses the distance between the source point </a:t>
            </a:r>
            <a:r>
              <a:rPr lang="en-US" altLang="zh-CN" sz="1200" b="0" i="0" u="none" strike="noStrike" kern="1200" baseline="0" dirty="0" err="1">
                <a:solidFill>
                  <a:schemeClr val="tx1"/>
                </a:solidFill>
                <a:latin typeface="+mn-lt"/>
                <a:ea typeface="+mn-ea"/>
                <a:cs typeface="+mn-cs"/>
              </a:rPr>
              <a:t>pk</a:t>
            </a:r>
            <a:r>
              <a:rPr lang="en-US" altLang="zh-CN" sz="1200" b="0" i="0" u="none" strike="noStrike" kern="1200" baseline="0" dirty="0">
                <a:solidFill>
                  <a:schemeClr val="tx1"/>
                </a:solidFill>
                <a:latin typeface="+mn-lt"/>
                <a:ea typeface="+mn-ea"/>
                <a:cs typeface="+mn-cs"/>
              </a:rPr>
              <a:t> and the</a:t>
            </a:r>
          </a:p>
          <a:p>
            <a:r>
              <a:rPr lang="en-US" altLang="zh-CN" sz="1200" b="0" i="0" u="none" strike="noStrike" kern="1200" baseline="0" dirty="0">
                <a:solidFill>
                  <a:schemeClr val="tx1"/>
                </a:solidFill>
                <a:latin typeface="+mn-lt"/>
                <a:ea typeface="+mn-ea"/>
                <a:cs typeface="+mn-cs"/>
              </a:rPr>
              <a:t>plane described by the target point </a:t>
            </a:r>
            <a:r>
              <a:rPr lang="en-US" altLang="zh-CN" sz="1200" b="0" i="0" u="none" strike="noStrike" kern="1200" baseline="0" dirty="0" err="1">
                <a:solidFill>
                  <a:schemeClr val="tx1"/>
                </a:solidFill>
                <a:latin typeface="+mn-lt"/>
                <a:ea typeface="+mn-ea"/>
                <a:cs typeface="+mn-cs"/>
              </a:rPr>
              <a:t>qk</a:t>
            </a:r>
            <a:r>
              <a:rPr lang="en-US" altLang="zh-CN" sz="1200" b="0" i="0" u="none" strike="noStrike" kern="1200" baseline="0" dirty="0">
                <a:solidFill>
                  <a:schemeClr val="tx1"/>
                </a:solidFill>
                <a:latin typeface="+mn-lt"/>
                <a:ea typeface="+mn-ea"/>
                <a:cs typeface="+mn-cs"/>
              </a:rPr>
              <a:t> and its local surface</a:t>
            </a:r>
          </a:p>
          <a:p>
            <a:r>
              <a:rPr lang="en-US" altLang="zh-CN" sz="1200" b="0" i="0" u="none" strike="noStrike" kern="1200" baseline="0" dirty="0">
                <a:solidFill>
                  <a:schemeClr val="tx1"/>
                </a:solidFill>
                <a:latin typeface="+mn-lt"/>
                <a:ea typeface="+mn-ea"/>
                <a:cs typeface="+mn-cs"/>
              </a:rPr>
              <a:t>normal </a:t>
            </a:r>
            <a:r>
              <a:rPr lang="en-US" altLang="zh-CN" sz="1200" b="0" i="0" u="none" strike="noStrike" kern="1200" baseline="0" dirty="0" err="1">
                <a:solidFill>
                  <a:schemeClr val="tx1"/>
                </a:solidFill>
                <a:latin typeface="+mn-lt"/>
                <a:ea typeface="+mn-ea"/>
                <a:cs typeface="+mn-cs"/>
              </a:rPr>
              <a:t>nqk</a:t>
            </a:r>
            <a:r>
              <a:rPr lang="en-US" altLang="zh-CN" sz="1200" b="0" i="0" u="none" strike="noStrike" kern="1200" baseline="0" dirty="0">
                <a:solidFill>
                  <a:schemeClr val="tx1"/>
                </a:solidFill>
                <a:latin typeface="+mn-lt"/>
                <a:ea typeface="+mn-ea"/>
                <a:cs typeface="+mn-cs"/>
              </a:rPr>
              <a:t> . Unlike the point-to-point metric</a:t>
            </a:r>
            <a:endParaRPr lang="zh-CN" altLang="en-US" dirty="0"/>
          </a:p>
        </p:txBody>
      </p:sp>
      <p:sp>
        <p:nvSpPr>
          <p:cNvPr id="4" name="灯片编号占位符 3"/>
          <p:cNvSpPr>
            <a:spLocks noGrp="1"/>
          </p:cNvSpPr>
          <p:nvPr>
            <p:ph type="sldNum" idx="10"/>
          </p:nvPr>
        </p:nvSpPr>
        <p:spPr/>
        <p:txBody>
          <a:bodyPr/>
          <a:lstStyle/>
          <a:p>
            <a:pPr algn="r"/>
            <a:fld id="{4127CBC4-C62E-488A-81D9-E3EF673C9682}" type="slidenum">
              <a:rPr lang="en-US" sz="1400" smtClean="0">
                <a:latin typeface="Times New Roman"/>
              </a:rPr>
              <a:t>20</a:t>
            </a:fld>
            <a:endParaRPr lang="en-US"/>
          </a:p>
        </p:txBody>
      </p:sp>
    </p:spTree>
    <p:extLst>
      <p:ext uri="{BB962C8B-B14F-4D97-AF65-F5344CB8AC3E}">
        <p14:creationId xmlns:p14="http://schemas.microsoft.com/office/powerpoint/2010/main" val="4080365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B699EAB-F87E-4135-A164-EC46DE059BB0}" type="datetime1">
              <a:rPr lang="en-IN" altLang="zh-CN" smtClean="0"/>
              <a:t>03-01-2017</a:t>
            </a:fld>
            <a:endParaRPr lang="en-IN"/>
          </a:p>
        </p:txBody>
      </p:sp>
      <p:sp>
        <p:nvSpPr>
          <p:cNvPr id="5" name="Footer Placeholder 4"/>
          <p:cNvSpPr>
            <a:spLocks noGrp="1"/>
          </p:cNvSpPr>
          <p:nvPr>
            <p:ph type="ftr" sz="quarter" idx="11"/>
          </p:nvPr>
        </p:nvSpPr>
        <p:spPr/>
        <p:txBody>
          <a:bodyPr/>
          <a:lstStyle/>
          <a:p>
            <a:r>
              <a:rPr lang="en-US"/>
              <a:t>Centre Universitaire Condorcet - Master Computer Vision</a:t>
            </a:r>
            <a:endParaRPr lang="en-IN"/>
          </a:p>
        </p:txBody>
      </p:sp>
      <p:sp>
        <p:nvSpPr>
          <p:cNvPr id="6" name="Slide Number Placeholder 5"/>
          <p:cNvSpPr>
            <a:spLocks noGrp="1"/>
          </p:cNvSpPr>
          <p:nvPr>
            <p:ph type="sldNum" sz="quarter" idx="12"/>
          </p:nvPr>
        </p:nvSpPr>
        <p:spPr/>
        <p:txBody>
          <a:bodyPr/>
          <a:lstStyle/>
          <a:p>
            <a:fld id="{4E8B87B4-422B-45F0-AE28-5DEC72ED87C3}" type="slidenum">
              <a:rPr lang="en-IN" smtClean="0"/>
              <a:t>‹#›</a:t>
            </a:fld>
            <a:endParaRPr lang="en-IN"/>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47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4370813-7940-41F4-9CA4-FE7B8F6409CC}" type="datetime1">
              <a:rPr lang="en-IN" altLang="zh-CN" smtClean="0"/>
              <a:t>03-01-2017</a:t>
            </a:fld>
            <a:endParaRPr lang="en-IN"/>
          </a:p>
        </p:txBody>
      </p:sp>
      <p:sp>
        <p:nvSpPr>
          <p:cNvPr id="5" name="Footer Placeholder 4"/>
          <p:cNvSpPr>
            <a:spLocks noGrp="1"/>
          </p:cNvSpPr>
          <p:nvPr>
            <p:ph type="ftr" sz="quarter" idx="11"/>
          </p:nvPr>
        </p:nvSpPr>
        <p:spPr/>
        <p:txBody>
          <a:bodyPr/>
          <a:lstStyle/>
          <a:p>
            <a:r>
              <a:rPr lang="en-US"/>
              <a:t>Centre Universitaire Condorcet - Master Computer Vision</a:t>
            </a:r>
            <a:endParaRPr lang="en-IN"/>
          </a:p>
        </p:txBody>
      </p:sp>
      <p:sp>
        <p:nvSpPr>
          <p:cNvPr id="6" name="Slide Number Placeholder 5"/>
          <p:cNvSpPr>
            <a:spLocks noGrp="1"/>
          </p:cNvSpPr>
          <p:nvPr>
            <p:ph type="sldNum" sz="quarter" idx="12"/>
          </p:nvPr>
        </p:nvSpPr>
        <p:spPr/>
        <p:txBody>
          <a:bodyPr/>
          <a:lstStyle/>
          <a:p>
            <a:fld id="{4E8B87B4-422B-45F0-AE28-5DEC72ED87C3}" type="slidenum">
              <a:rPr lang="en-IN" smtClean="0"/>
              <a:t>‹#›</a:t>
            </a:fld>
            <a:endParaRPr lang="en-IN"/>
          </a:p>
        </p:txBody>
      </p:sp>
    </p:spTree>
    <p:extLst>
      <p:ext uri="{BB962C8B-B14F-4D97-AF65-F5344CB8AC3E}">
        <p14:creationId xmlns:p14="http://schemas.microsoft.com/office/powerpoint/2010/main" val="3009632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463B5F-2CE2-4603-BF7E-AFCE3536D7A8}" type="datetime1">
              <a:rPr lang="en-IN" altLang="zh-CN" smtClean="0"/>
              <a:t>03-01-2017</a:t>
            </a:fld>
            <a:endParaRPr lang="en-IN"/>
          </a:p>
        </p:txBody>
      </p:sp>
      <p:sp>
        <p:nvSpPr>
          <p:cNvPr id="5" name="Footer Placeholder 4"/>
          <p:cNvSpPr>
            <a:spLocks noGrp="1"/>
          </p:cNvSpPr>
          <p:nvPr>
            <p:ph type="ftr" sz="quarter" idx="11"/>
          </p:nvPr>
        </p:nvSpPr>
        <p:spPr/>
        <p:txBody>
          <a:bodyPr/>
          <a:lstStyle/>
          <a:p>
            <a:r>
              <a:rPr lang="en-US"/>
              <a:t>Centre Universitaire Condorcet - Master Computer Vision</a:t>
            </a:r>
            <a:endParaRPr lang="en-IN"/>
          </a:p>
        </p:txBody>
      </p:sp>
      <p:sp>
        <p:nvSpPr>
          <p:cNvPr id="6" name="Slide Number Placeholder 5"/>
          <p:cNvSpPr>
            <a:spLocks noGrp="1"/>
          </p:cNvSpPr>
          <p:nvPr>
            <p:ph type="sldNum" sz="quarter" idx="12"/>
          </p:nvPr>
        </p:nvSpPr>
        <p:spPr/>
        <p:txBody>
          <a:bodyPr/>
          <a:lstStyle/>
          <a:p>
            <a:fld id="{4E8B87B4-422B-45F0-AE28-5DEC72ED87C3}" type="slidenum">
              <a:rPr lang="en-IN" smtClean="0"/>
              <a:t>‹#›</a:t>
            </a:fld>
            <a:endParaRPr lang="en-IN"/>
          </a:p>
        </p:txBody>
      </p:sp>
    </p:spTree>
    <p:extLst>
      <p:ext uri="{BB962C8B-B14F-4D97-AF65-F5344CB8AC3E}">
        <p14:creationId xmlns:p14="http://schemas.microsoft.com/office/powerpoint/2010/main" val="138680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8B3AFA6-A822-4D3C-8999-7CD16345514C}" type="datetime1">
              <a:rPr lang="en-IN" altLang="zh-CN" smtClean="0"/>
              <a:t>03-01-2017</a:t>
            </a:fld>
            <a:endParaRPr lang="en-IN"/>
          </a:p>
        </p:txBody>
      </p:sp>
      <p:sp>
        <p:nvSpPr>
          <p:cNvPr id="5" name="Footer Placeholder 4"/>
          <p:cNvSpPr>
            <a:spLocks noGrp="1"/>
          </p:cNvSpPr>
          <p:nvPr>
            <p:ph type="ftr" sz="quarter" idx="11"/>
          </p:nvPr>
        </p:nvSpPr>
        <p:spPr/>
        <p:txBody>
          <a:bodyPr/>
          <a:lstStyle/>
          <a:p>
            <a:r>
              <a:rPr lang="en-US"/>
              <a:t>Centre Universitaire Condorcet - Master Computer Vision</a:t>
            </a:r>
            <a:endParaRPr lang="en-IN"/>
          </a:p>
        </p:txBody>
      </p:sp>
      <p:sp>
        <p:nvSpPr>
          <p:cNvPr id="6" name="Slide Number Placeholder 5"/>
          <p:cNvSpPr>
            <a:spLocks noGrp="1"/>
          </p:cNvSpPr>
          <p:nvPr>
            <p:ph type="sldNum" sz="quarter" idx="12"/>
          </p:nvPr>
        </p:nvSpPr>
        <p:spPr/>
        <p:txBody>
          <a:bodyPr/>
          <a:lstStyle/>
          <a:p>
            <a:fld id="{4E8B87B4-422B-45F0-AE28-5DEC72ED87C3}" type="slidenum">
              <a:rPr lang="en-IN" smtClean="0"/>
              <a:t>‹#›</a:t>
            </a:fld>
            <a:endParaRPr lang="en-IN"/>
          </a:p>
        </p:txBody>
      </p:sp>
    </p:spTree>
    <p:extLst>
      <p:ext uri="{BB962C8B-B14F-4D97-AF65-F5344CB8AC3E}">
        <p14:creationId xmlns:p14="http://schemas.microsoft.com/office/powerpoint/2010/main" val="915870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9292D43-DA94-4F45-AA96-37DC2606F841}" type="datetime1">
              <a:rPr lang="en-IN" altLang="zh-CN" smtClean="0"/>
              <a:t>03-01-2017</a:t>
            </a:fld>
            <a:endParaRPr lang="en-IN"/>
          </a:p>
        </p:txBody>
      </p:sp>
      <p:sp>
        <p:nvSpPr>
          <p:cNvPr id="5" name="Footer Placeholder 4"/>
          <p:cNvSpPr>
            <a:spLocks noGrp="1"/>
          </p:cNvSpPr>
          <p:nvPr>
            <p:ph type="ftr" sz="quarter" idx="11"/>
          </p:nvPr>
        </p:nvSpPr>
        <p:spPr/>
        <p:txBody>
          <a:bodyPr/>
          <a:lstStyle/>
          <a:p>
            <a:r>
              <a:rPr lang="en-US"/>
              <a:t>Centre Universitaire Condorcet - Master Computer Vision</a:t>
            </a:r>
            <a:endParaRPr lang="en-IN"/>
          </a:p>
        </p:txBody>
      </p:sp>
      <p:sp>
        <p:nvSpPr>
          <p:cNvPr id="6" name="Slide Number Placeholder 5"/>
          <p:cNvSpPr>
            <a:spLocks noGrp="1"/>
          </p:cNvSpPr>
          <p:nvPr>
            <p:ph type="sldNum" sz="quarter" idx="12"/>
          </p:nvPr>
        </p:nvSpPr>
        <p:spPr/>
        <p:txBody>
          <a:bodyPr/>
          <a:lstStyle/>
          <a:p>
            <a:fld id="{4E8B87B4-422B-45F0-AE28-5DEC72ED87C3}" type="slidenum">
              <a:rPr lang="en-IN" smtClean="0"/>
              <a:t>‹#›</a:t>
            </a:fld>
            <a:endParaRPr lang="en-IN"/>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8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0ECAB7C-DEDD-4688-BFE8-625EE26DEC06}" type="datetime1">
              <a:rPr lang="en-IN" altLang="zh-CN" smtClean="0"/>
              <a:t>03-01-2017</a:t>
            </a:fld>
            <a:endParaRPr lang="en-IN"/>
          </a:p>
        </p:txBody>
      </p:sp>
      <p:sp>
        <p:nvSpPr>
          <p:cNvPr id="6" name="Footer Placeholder 5"/>
          <p:cNvSpPr>
            <a:spLocks noGrp="1"/>
          </p:cNvSpPr>
          <p:nvPr>
            <p:ph type="ftr" sz="quarter" idx="11"/>
          </p:nvPr>
        </p:nvSpPr>
        <p:spPr/>
        <p:txBody>
          <a:bodyPr/>
          <a:lstStyle/>
          <a:p>
            <a:r>
              <a:rPr lang="en-US"/>
              <a:t>Centre Universitaire Condorcet - Master Computer Vision</a:t>
            </a:r>
            <a:endParaRPr lang="en-IN"/>
          </a:p>
        </p:txBody>
      </p:sp>
      <p:sp>
        <p:nvSpPr>
          <p:cNvPr id="7" name="Slide Number Placeholder 6"/>
          <p:cNvSpPr>
            <a:spLocks noGrp="1"/>
          </p:cNvSpPr>
          <p:nvPr>
            <p:ph type="sldNum" sz="quarter" idx="12"/>
          </p:nvPr>
        </p:nvSpPr>
        <p:spPr/>
        <p:txBody>
          <a:bodyPr/>
          <a:lstStyle/>
          <a:p>
            <a:fld id="{4E8B87B4-422B-45F0-AE28-5DEC72ED87C3}" type="slidenum">
              <a:rPr lang="en-IN" smtClean="0"/>
              <a:t>‹#›</a:t>
            </a:fld>
            <a:endParaRPr lang="en-IN"/>
          </a:p>
        </p:txBody>
      </p:sp>
    </p:spTree>
    <p:extLst>
      <p:ext uri="{BB962C8B-B14F-4D97-AF65-F5344CB8AC3E}">
        <p14:creationId xmlns:p14="http://schemas.microsoft.com/office/powerpoint/2010/main" val="3216188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138567B-56C6-4512-BF91-AD7C88251231}" type="datetime1">
              <a:rPr lang="en-IN" altLang="zh-CN" smtClean="0"/>
              <a:t>03-01-2017</a:t>
            </a:fld>
            <a:endParaRPr lang="en-IN"/>
          </a:p>
        </p:txBody>
      </p:sp>
      <p:sp>
        <p:nvSpPr>
          <p:cNvPr id="8" name="Footer Placeholder 7"/>
          <p:cNvSpPr>
            <a:spLocks noGrp="1"/>
          </p:cNvSpPr>
          <p:nvPr>
            <p:ph type="ftr" sz="quarter" idx="11"/>
          </p:nvPr>
        </p:nvSpPr>
        <p:spPr/>
        <p:txBody>
          <a:bodyPr/>
          <a:lstStyle/>
          <a:p>
            <a:r>
              <a:rPr lang="en-US"/>
              <a:t>Centre Universitaire Condorcet - Master Computer Vision</a:t>
            </a:r>
            <a:endParaRPr lang="en-IN"/>
          </a:p>
        </p:txBody>
      </p:sp>
      <p:sp>
        <p:nvSpPr>
          <p:cNvPr id="9" name="Slide Number Placeholder 8"/>
          <p:cNvSpPr>
            <a:spLocks noGrp="1"/>
          </p:cNvSpPr>
          <p:nvPr>
            <p:ph type="sldNum" sz="quarter" idx="12"/>
          </p:nvPr>
        </p:nvSpPr>
        <p:spPr/>
        <p:txBody>
          <a:bodyPr/>
          <a:lstStyle/>
          <a:p>
            <a:fld id="{4E8B87B4-422B-45F0-AE28-5DEC72ED87C3}" type="slidenum">
              <a:rPr lang="en-IN" smtClean="0"/>
              <a:t>‹#›</a:t>
            </a:fld>
            <a:endParaRPr lang="en-IN"/>
          </a:p>
        </p:txBody>
      </p:sp>
    </p:spTree>
    <p:extLst>
      <p:ext uri="{BB962C8B-B14F-4D97-AF65-F5344CB8AC3E}">
        <p14:creationId xmlns:p14="http://schemas.microsoft.com/office/powerpoint/2010/main" val="439828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2A3DE70-4F10-425C-A912-81EEAF6C8227}" type="datetime1">
              <a:rPr lang="en-IN" altLang="zh-CN" smtClean="0"/>
              <a:t>03-01-2017</a:t>
            </a:fld>
            <a:endParaRPr lang="en-IN"/>
          </a:p>
        </p:txBody>
      </p:sp>
      <p:sp>
        <p:nvSpPr>
          <p:cNvPr id="4" name="Footer Placeholder 3"/>
          <p:cNvSpPr>
            <a:spLocks noGrp="1"/>
          </p:cNvSpPr>
          <p:nvPr>
            <p:ph type="ftr" sz="quarter" idx="11"/>
          </p:nvPr>
        </p:nvSpPr>
        <p:spPr/>
        <p:txBody>
          <a:bodyPr/>
          <a:lstStyle/>
          <a:p>
            <a:r>
              <a:rPr lang="en-US"/>
              <a:t>Centre Universitaire Condorcet - Master Computer Vision</a:t>
            </a:r>
            <a:endParaRPr lang="en-IN"/>
          </a:p>
        </p:txBody>
      </p:sp>
      <p:sp>
        <p:nvSpPr>
          <p:cNvPr id="5" name="Slide Number Placeholder 4"/>
          <p:cNvSpPr>
            <a:spLocks noGrp="1"/>
          </p:cNvSpPr>
          <p:nvPr>
            <p:ph type="sldNum" sz="quarter" idx="12"/>
          </p:nvPr>
        </p:nvSpPr>
        <p:spPr/>
        <p:txBody>
          <a:bodyPr/>
          <a:lstStyle/>
          <a:p>
            <a:fld id="{4E8B87B4-422B-45F0-AE28-5DEC72ED87C3}" type="slidenum">
              <a:rPr lang="en-IN" smtClean="0"/>
              <a:t>‹#›</a:t>
            </a:fld>
            <a:endParaRPr lang="en-IN"/>
          </a:p>
        </p:txBody>
      </p:sp>
    </p:spTree>
    <p:extLst>
      <p:ext uri="{BB962C8B-B14F-4D97-AF65-F5344CB8AC3E}">
        <p14:creationId xmlns:p14="http://schemas.microsoft.com/office/powerpoint/2010/main" val="2242417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4634C94-5007-447A-8446-0B4CA0CDC37B}" type="datetime1">
              <a:rPr lang="en-IN" altLang="zh-CN" smtClean="0"/>
              <a:t>03-01-2017</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Centre Universitaire Condorcet - Master Computer Vision</a:t>
            </a:r>
            <a:endParaRPr lang="en-IN"/>
          </a:p>
        </p:txBody>
      </p:sp>
      <p:sp>
        <p:nvSpPr>
          <p:cNvPr id="9" name="Slide Number Placeholder 8"/>
          <p:cNvSpPr>
            <a:spLocks noGrp="1"/>
          </p:cNvSpPr>
          <p:nvPr>
            <p:ph type="sldNum" sz="quarter" idx="12"/>
          </p:nvPr>
        </p:nvSpPr>
        <p:spPr/>
        <p:txBody>
          <a:bodyPr/>
          <a:lstStyle/>
          <a:p>
            <a:fld id="{4E8B87B4-422B-45F0-AE28-5DEC72ED87C3}" type="slidenum">
              <a:rPr lang="en-IN" smtClean="0"/>
              <a:t>‹#›</a:t>
            </a:fld>
            <a:endParaRPr lang="en-IN"/>
          </a:p>
        </p:txBody>
      </p:sp>
    </p:spTree>
    <p:extLst>
      <p:ext uri="{BB962C8B-B14F-4D97-AF65-F5344CB8AC3E}">
        <p14:creationId xmlns:p14="http://schemas.microsoft.com/office/powerpoint/2010/main" val="280204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9CD8951-32B9-42E5-B630-A6003BF08399}" type="datetime1">
              <a:rPr lang="en-IN" altLang="zh-CN" smtClean="0"/>
              <a:t>03-01-2017</a:t>
            </a:fld>
            <a:endParaRPr lang="en-IN"/>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Centre Universitaire Condorcet - Master Computer Vision</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E8B87B4-422B-45F0-AE28-5DEC72ED87C3}" type="slidenum">
              <a:rPr lang="en-IN" smtClean="0"/>
              <a:t>‹#›</a:t>
            </a:fld>
            <a:endParaRPr lang="en-IN"/>
          </a:p>
        </p:txBody>
      </p:sp>
    </p:spTree>
    <p:extLst>
      <p:ext uri="{BB962C8B-B14F-4D97-AF65-F5344CB8AC3E}">
        <p14:creationId xmlns:p14="http://schemas.microsoft.com/office/powerpoint/2010/main" val="1250876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3C078F44-FA82-4077-9819-85B6633B071C}" type="datetime1">
              <a:rPr lang="en-IN" altLang="zh-CN" smtClean="0"/>
              <a:t>03-01-2017</a:t>
            </a:fld>
            <a:endParaRPr lang="en-IN"/>
          </a:p>
        </p:txBody>
      </p:sp>
      <p:sp>
        <p:nvSpPr>
          <p:cNvPr id="6" name="Footer Placeholder 5"/>
          <p:cNvSpPr>
            <a:spLocks noGrp="1"/>
          </p:cNvSpPr>
          <p:nvPr>
            <p:ph type="ftr" sz="quarter" idx="11"/>
          </p:nvPr>
        </p:nvSpPr>
        <p:spPr/>
        <p:txBody>
          <a:bodyPr/>
          <a:lstStyle/>
          <a:p>
            <a:r>
              <a:rPr lang="en-US"/>
              <a:t>Centre Universitaire Condorcet - Master Computer Vision</a:t>
            </a:r>
            <a:endParaRPr lang="en-IN"/>
          </a:p>
        </p:txBody>
      </p:sp>
      <p:sp>
        <p:nvSpPr>
          <p:cNvPr id="7" name="Slide Number Placeholder 6"/>
          <p:cNvSpPr>
            <a:spLocks noGrp="1"/>
          </p:cNvSpPr>
          <p:nvPr>
            <p:ph type="sldNum" sz="quarter" idx="12"/>
          </p:nvPr>
        </p:nvSpPr>
        <p:spPr/>
        <p:txBody>
          <a:bodyPr/>
          <a:lstStyle/>
          <a:p>
            <a:fld id="{4E8B87B4-422B-45F0-AE28-5DEC72ED87C3}" type="slidenum">
              <a:rPr lang="en-IN" smtClean="0"/>
              <a:t>‹#›</a:t>
            </a:fld>
            <a:endParaRPr lang="en-IN"/>
          </a:p>
        </p:txBody>
      </p:sp>
    </p:spTree>
    <p:extLst>
      <p:ext uri="{BB962C8B-B14F-4D97-AF65-F5344CB8AC3E}">
        <p14:creationId xmlns:p14="http://schemas.microsoft.com/office/powerpoint/2010/main" val="27476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1E58FC82-65ED-48C9-90A8-5A503E555C9A}" type="datetime1">
              <a:rPr lang="en-IN" altLang="zh-CN" smtClean="0"/>
              <a:t>03-01-2017</a:t>
            </a:fld>
            <a:endParaRPr lang="en-IN"/>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Centre Universitaire Condorcet - Master Computer Vision</a:t>
            </a:r>
            <a:endParaRPr lang="en-IN"/>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E8B87B4-422B-45F0-AE28-5DEC72ED87C3}" type="slidenum">
              <a:rPr lang="en-IN" smtClean="0"/>
              <a:t>‹#›</a:t>
            </a:fld>
            <a:endParaRPr lang="en-IN"/>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6598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23.jpe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25.jpe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image" Target="../media/image24.jpe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2960" y="758952"/>
            <a:ext cx="7543800" cy="2165992"/>
          </a:xfrm>
        </p:spPr>
        <p:txBody>
          <a:bodyPr>
            <a:normAutofit fontScale="90000"/>
          </a:bodyPr>
          <a:lstStyle/>
          <a:p>
            <a:pPr algn="ctr">
              <a:lnSpc>
                <a:spcPct val="150000"/>
              </a:lnSpc>
            </a:pPr>
            <a:r>
              <a:rPr lang="en-US" altLang="zh-CN" sz="5400" dirty="0">
                <a:latin typeface="Times New Roman" panose="02020603050405020304" pitchFamily="18" charset="0"/>
                <a:cs typeface="Times New Roman" panose="02020603050405020304" pitchFamily="18" charset="0"/>
              </a:rPr>
              <a:t>3D Scanner </a:t>
            </a:r>
            <a:br>
              <a:rPr lang="en-US" altLang="zh-CN" sz="5400" dirty="0">
                <a:latin typeface="Times New Roman" panose="02020603050405020304" pitchFamily="18" charset="0"/>
                <a:cs typeface="Times New Roman" panose="02020603050405020304" pitchFamily="18" charset="0"/>
              </a:rPr>
            </a:br>
            <a:r>
              <a:rPr lang="en-US" altLang="zh-CN" sz="5400" dirty="0">
                <a:latin typeface="Times New Roman" panose="02020603050405020304" pitchFamily="18" charset="0"/>
                <a:cs typeface="Times New Roman" panose="02020603050405020304" pitchFamily="18" charset="0"/>
              </a:rPr>
              <a:t>Project Defense</a:t>
            </a:r>
            <a:endParaRPr lang="zh-CN" altLang="en-US" sz="54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1051560" y="4725144"/>
            <a:ext cx="7086600" cy="1126976"/>
          </a:xfrm>
        </p:spPr>
        <p:txBody>
          <a:bodyPr>
            <a:normAutofit fontScale="85000" lnSpcReduction="20000"/>
          </a:bodyPr>
          <a:lstStyle/>
          <a:p>
            <a:pPr algn="r">
              <a:lnSpc>
                <a:spcPct val="100000"/>
              </a:lnSpc>
            </a:pPr>
            <a:r>
              <a:rPr lang="en-US" altLang="zh-CN" sz="2000" dirty="0">
                <a:latin typeface="Arial" panose="020B0604020202020204" pitchFamily="34" charset="0"/>
                <a:cs typeface="Arial" panose="020B0604020202020204" pitchFamily="34" charset="0"/>
              </a:rPr>
              <a:t>Project Supervisor: </a:t>
            </a:r>
          </a:p>
          <a:p>
            <a:pPr algn="r">
              <a:lnSpc>
                <a:spcPct val="100000"/>
              </a:lnSpc>
            </a:pPr>
            <a:r>
              <a:rPr lang="en-US" altLang="zh-CN" sz="2000" dirty="0">
                <a:latin typeface="Arial" panose="020B0604020202020204" pitchFamily="34" charset="0"/>
                <a:cs typeface="Arial" panose="020B0604020202020204" pitchFamily="34" charset="0"/>
              </a:rPr>
              <a:t>Prof. Yohan Fougerolle</a:t>
            </a:r>
          </a:p>
          <a:p>
            <a:pPr algn="r">
              <a:lnSpc>
                <a:spcPct val="100000"/>
              </a:lnSpc>
            </a:pPr>
            <a:r>
              <a:rPr lang="en-US" altLang="zh-CN" sz="2000" dirty="0">
                <a:latin typeface="Arial" panose="020B0604020202020204" pitchFamily="34" charset="0"/>
                <a:cs typeface="Arial" panose="020B0604020202020204" pitchFamily="34" charset="0"/>
              </a:rPr>
              <a:t>Cansen Jiang</a:t>
            </a:r>
            <a:endParaRPr lang="zh-CN" altLang="en-US" sz="2000" dirty="0">
              <a:latin typeface="Arial" panose="020B0604020202020204" pitchFamily="34" charset="0"/>
              <a:cs typeface="Arial" panose="020B0604020202020204" pitchFamily="34" charset="0"/>
            </a:endParaRPr>
          </a:p>
        </p:txBody>
      </p:sp>
      <p:sp>
        <p:nvSpPr>
          <p:cNvPr id="4" name="日期占位符 3"/>
          <p:cNvSpPr>
            <a:spLocks noGrp="1"/>
          </p:cNvSpPr>
          <p:nvPr>
            <p:ph type="dt" sz="half" idx="10"/>
          </p:nvPr>
        </p:nvSpPr>
        <p:spPr/>
        <p:txBody>
          <a:bodyPr/>
          <a:lstStyle/>
          <a:p>
            <a:fld id="{B6375C54-859B-4D32-9937-15033D461180}"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1</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62585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Scanning</a:t>
            </a:r>
          </a:p>
        </p:txBody>
      </p:sp>
      <p:sp>
        <p:nvSpPr>
          <p:cNvPr id="3" name="Content Placeholder 2"/>
          <p:cNvSpPr>
            <a:spLocks noGrp="1"/>
          </p:cNvSpPr>
          <p:nvPr>
            <p:ph idx="1"/>
          </p:nvPr>
        </p:nvSpPr>
        <p:spPr>
          <a:xfrm>
            <a:off x="822959" y="1845734"/>
            <a:ext cx="7543801" cy="4319570"/>
          </a:xfrm>
        </p:spPr>
        <p:txBody>
          <a:bodyPr>
            <a:normAutofit/>
          </a:bodyPr>
          <a:lstStyle/>
          <a:p>
            <a:pPr marL="0" indent="0">
              <a:lnSpc>
                <a:spcPct val="120000"/>
              </a:lnSpc>
              <a:buNone/>
            </a:pPr>
            <a:r>
              <a:rPr lang="en-US" sz="2100" dirty="0">
                <a:latin typeface="Times New Roman" panose="02020603050405020304" pitchFamily="18" charset="0"/>
                <a:cs typeface="Times New Roman" panose="02020603050405020304" pitchFamily="18" charset="0"/>
              </a:rPr>
              <a:t>Kinect v2 Interfacing :</a:t>
            </a:r>
          </a:p>
          <a:p>
            <a:pPr>
              <a:lnSpc>
                <a:spcPct val="12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PCL doesn’t have grabber for input data from Kinect v2. (</a:t>
            </a:r>
            <a:r>
              <a:rPr lang="en-US" sz="2100" dirty="0" err="1">
                <a:latin typeface="Times New Roman" panose="02020603050405020304" pitchFamily="18" charset="0"/>
                <a:cs typeface="Times New Roman" panose="02020603050405020304" pitchFamily="18" charset="0"/>
              </a:rPr>
              <a:t>OpenNI</a:t>
            </a:r>
            <a:r>
              <a:rPr lang="en-US" sz="2100" dirty="0">
                <a:latin typeface="Times New Roman" panose="02020603050405020304" pitchFamily="18" charset="0"/>
                <a:cs typeface="Times New Roman" panose="02020603050405020304" pitchFamily="18" charset="0"/>
              </a:rPr>
              <a:t> does not provide any support).</a:t>
            </a:r>
          </a:p>
          <a:p>
            <a:pPr>
              <a:lnSpc>
                <a:spcPct val="12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Kinect2Grabber - Grabber to input data from Kinect v2 based on only Kinect SDK v2.</a:t>
            </a:r>
          </a:p>
          <a:p>
            <a:pPr>
              <a:lnSpc>
                <a:spcPct val="12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Callback function is defined.</a:t>
            </a:r>
          </a:p>
          <a:p>
            <a:pPr>
              <a:lnSpc>
                <a:spcPct val="12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Returns shared pointer of point cloud to outside.</a:t>
            </a:r>
          </a:p>
          <a:p>
            <a:pPr>
              <a:lnSpc>
                <a:spcPct val="12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Real-time display of point cloud is retrieved.</a:t>
            </a:r>
          </a:p>
          <a:p>
            <a:pPr marL="0" indent="0">
              <a:buNone/>
            </a:pPr>
            <a:endParaRPr lang="en-US" sz="2100" dirty="0">
              <a:latin typeface="Times New Roman" panose="02020603050405020304" pitchFamily="18" charset="0"/>
              <a:cs typeface="Times New Roman" panose="02020603050405020304" pitchFamily="18" charset="0"/>
            </a:endParaRPr>
          </a:p>
          <a:p>
            <a:pPr marL="0" indent="0">
              <a:buNone/>
            </a:pPr>
            <a:endParaRPr lang="en-US" sz="2100" dirty="0">
              <a:latin typeface="Times New Roman" panose="02020603050405020304" pitchFamily="18" charset="0"/>
              <a:cs typeface="Times New Roman" panose="02020603050405020304" pitchFamily="18" charset="0"/>
            </a:endParaRPr>
          </a:p>
          <a:p>
            <a:pPr marL="0" indent="0">
              <a:buNone/>
            </a:pPr>
            <a:endParaRPr lang="en-US" sz="2100" dirty="0">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E20729CA-EA6F-4859-A248-71C23BACC59A}"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10</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745198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Registration Pipeline</a:t>
            </a:r>
            <a:endParaRPr sz="1350" dirty="0">
              <a:latin typeface="Times New Roman" panose="02020603050405020304" pitchFamily="18" charset="0"/>
              <a:cs typeface="Times New Roman" panose="02020603050405020304" pitchFamily="18" charset="0"/>
            </a:endParaRPr>
          </a:p>
        </p:txBody>
      </p:sp>
      <p:pic>
        <p:nvPicPr>
          <p:cNvPr id="86" name="Content Placeholder 3"/>
          <p:cNvPicPr/>
          <p:nvPr/>
        </p:nvPicPr>
        <p:blipFill>
          <a:blip r:embed="rId3"/>
          <a:stretch>
            <a:fillRect/>
          </a:stretch>
        </p:blipFill>
        <p:spPr>
          <a:xfrm>
            <a:off x="156915" y="2124900"/>
            <a:ext cx="8829720" cy="2812680"/>
          </a:xfrm>
          <a:prstGeom prst="rect">
            <a:avLst/>
          </a:prstGeom>
          <a:ln>
            <a:noFill/>
          </a:ln>
        </p:spPr>
      </p:pic>
      <p:sp>
        <p:nvSpPr>
          <p:cNvPr id="2" name="日期占位符 1"/>
          <p:cNvSpPr>
            <a:spLocks noGrp="1"/>
          </p:cNvSpPr>
          <p:nvPr>
            <p:ph type="dt" sz="half" idx="10"/>
          </p:nvPr>
        </p:nvSpPr>
        <p:spPr/>
        <p:txBody>
          <a:bodyPr/>
          <a:lstStyle/>
          <a:p>
            <a:fld id="{7FD04946-9643-4538-8A9E-5662DC1E6A6F}"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11</a:t>
            </a:fld>
            <a:endParaRPr lang="en-IN"/>
          </a:p>
        </p:txBody>
      </p:sp>
      <p:sp>
        <p:nvSpPr>
          <p:cNvPr id="4" name="页脚占位符 3"/>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4854367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Registration Pipeline</a:t>
            </a:r>
            <a:endParaRPr sz="1350" dirty="0">
              <a:latin typeface="Times New Roman" panose="02020603050405020304" pitchFamily="18" charset="0"/>
              <a:cs typeface="Times New Roman" panose="02020603050405020304" pitchFamily="18" charset="0"/>
            </a:endParaRPr>
          </a:p>
        </p:txBody>
      </p:sp>
      <p:pic>
        <p:nvPicPr>
          <p:cNvPr id="86" name="Content Placeholder 3"/>
          <p:cNvPicPr/>
          <p:nvPr/>
        </p:nvPicPr>
        <p:blipFill>
          <a:blip r:embed="rId3"/>
          <a:stretch>
            <a:fillRect/>
          </a:stretch>
        </p:blipFill>
        <p:spPr>
          <a:xfrm>
            <a:off x="156915" y="2124900"/>
            <a:ext cx="8829720" cy="2812680"/>
          </a:xfrm>
          <a:prstGeom prst="rect">
            <a:avLst/>
          </a:prstGeom>
          <a:ln>
            <a:noFill/>
          </a:ln>
        </p:spPr>
      </p:pic>
      <p:sp>
        <p:nvSpPr>
          <p:cNvPr id="4" name="CustomShape 3"/>
          <p:cNvSpPr/>
          <p:nvPr/>
        </p:nvSpPr>
        <p:spPr>
          <a:xfrm>
            <a:off x="381000" y="2229615"/>
            <a:ext cx="7980690" cy="1326345"/>
          </a:xfrm>
          <a:prstGeom prst="ellipse">
            <a:avLst/>
          </a:prstGeom>
          <a:noFill/>
          <a:ln w="60480">
            <a:solidFill>
              <a:srgbClr val="43729D"/>
            </a:solidFill>
            <a:miter/>
          </a:ln>
        </p:spPr>
      </p:sp>
      <p:sp>
        <p:nvSpPr>
          <p:cNvPr id="2" name="日期占位符 1"/>
          <p:cNvSpPr>
            <a:spLocks noGrp="1"/>
          </p:cNvSpPr>
          <p:nvPr>
            <p:ph type="dt" sz="half" idx="10"/>
          </p:nvPr>
        </p:nvSpPr>
        <p:spPr/>
        <p:txBody>
          <a:bodyPr/>
          <a:lstStyle/>
          <a:p>
            <a:fld id="{A73147ED-3259-4517-9894-E56F3D79909E}"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12</a:t>
            </a:fld>
            <a:endParaRPr lang="en-IN"/>
          </a:p>
        </p:txBody>
      </p:sp>
      <p:sp>
        <p:nvSpPr>
          <p:cNvPr id="5" name="页脚占位符 4"/>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8582577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Preprocessing – Pass-Through Filter</a:t>
            </a:r>
            <a:endParaRPr sz="1350" dirty="0">
              <a:latin typeface="Times New Roman" panose="02020603050405020304" pitchFamily="18" charset="0"/>
              <a:cs typeface="Times New Roman" panose="02020603050405020304" pitchFamily="18" charset="0"/>
            </a:endParaRPr>
          </a:p>
        </p:txBody>
      </p:sp>
      <p:sp>
        <p:nvSpPr>
          <p:cNvPr id="94" name="TextShape 2"/>
          <p:cNvSpPr txBox="1"/>
          <p:nvPr/>
        </p:nvSpPr>
        <p:spPr>
          <a:xfrm>
            <a:off x="628560" y="2226420"/>
            <a:ext cx="7886430" cy="3263220"/>
          </a:xfrm>
          <a:prstGeom prst="rect">
            <a:avLst/>
          </a:prstGeom>
        </p:spPr>
        <p:txBody>
          <a:bodyPr/>
          <a:lstStyle/>
          <a:p>
            <a:pPr marL="342900" indent="-342900">
              <a:lnSpc>
                <a:spcPct val="90000"/>
              </a:lnSpc>
              <a:buFont typeface="Arial" panose="020B0604020202020204" pitchFamily="34" charset="0"/>
              <a:buChar char="•"/>
            </a:pPr>
            <a:r>
              <a:rPr lang="en-US" altLang="zh-TW" sz="2100" dirty="0">
                <a:solidFill>
                  <a:srgbClr val="000000"/>
                </a:solidFill>
                <a:latin typeface="Times New Roman" panose="02020603050405020304" pitchFamily="18" charset="0"/>
                <a:cs typeface="Times New Roman" panose="02020603050405020304" pitchFamily="18" charset="0"/>
              </a:rPr>
              <a:t>Segmentation using pass-through filter (X, Y, and Z directions)</a:t>
            </a:r>
          </a:p>
          <a:p>
            <a:pPr marL="342900" indent="-342900">
              <a:lnSpc>
                <a:spcPct val="90000"/>
              </a:lnSpc>
              <a:buFont typeface="Arial" panose="020B0604020202020204" pitchFamily="34" charset="0"/>
              <a:buChar char="•"/>
            </a:pPr>
            <a:r>
              <a:rPr lang="en-US" altLang="zh-TW" sz="2100" dirty="0">
                <a:solidFill>
                  <a:srgbClr val="000000"/>
                </a:solidFill>
                <a:latin typeface="Times New Roman" panose="02020603050405020304" pitchFamily="18" charset="0"/>
                <a:cs typeface="Times New Roman" panose="02020603050405020304" pitchFamily="18" charset="0"/>
              </a:rPr>
              <a:t>Significantly reduces number of points to be processed </a:t>
            </a:r>
          </a:p>
          <a:p>
            <a:pPr>
              <a:lnSpc>
                <a:spcPct val="90000"/>
              </a:lnSpc>
              <a:buFont typeface="Arial"/>
              <a:buChar char="•"/>
            </a:pPr>
            <a:endParaRPr lang="en-US" altLang="zh-TW" sz="2100" dirty="0">
              <a:solidFill>
                <a:srgbClr val="000000"/>
              </a:solidFill>
              <a:latin typeface="Times New Roman" panose="02020603050405020304" pitchFamily="18" charset="0"/>
              <a:cs typeface="Times New Roman" panose="02020603050405020304" pitchFamily="18" charset="0"/>
            </a:endParaRPr>
          </a:p>
          <a:p>
            <a:pPr>
              <a:lnSpc>
                <a:spcPct val="90000"/>
              </a:lnSpc>
            </a:pPr>
            <a:r>
              <a:rPr lang="en-US" altLang="zh-TW"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pcl</a:t>
            </a:r>
            <a:r>
              <a:rPr lang="en-US" altLang="zh-TW" sz="2100" dirty="0">
                <a:solidFill>
                  <a:srgbClr val="000000"/>
                </a:solidFill>
                <a:latin typeface="Times New Roman" panose="02020603050405020304" pitchFamily="18" charset="0"/>
                <a:cs typeface="Times New Roman" panose="02020603050405020304" pitchFamily="18" charset="0"/>
              </a:rPr>
              <a:t>::</a:t>
            </a:r>
            <a:r>
              <a:rPr lang="en-US" altLang="zh-TW" sz="2100" dirty="0" err="1">
                <a:solidFill>
                  <a:srgbClr val="000000"/>
                </a:solidFill>
                <a:latin typeface="Times New Roman" panose="02020603050405020304" pitchFamily="18" charset="0"/>
                <a:cs typeface="Times New Roman" panose="02020603050405020304" pitchFamily="18" charset="0"/>
              </a:rPr>
              <a:t>PassThrough</a:t>
            </a:r>
            <a:r>
              <a:rPr lang="en-US" altLang="zh-TW" sz="2100" dirty="0">
                <a:solidFill>
                  <a:srgbClr val="000000"/>
                </a:solidFill>
                <a:latin typeface="Times New Roman" panose="02020603050405020304" pitchFamily="18" charset="0"/>
                <a:cs typeface="Times New Roman" panose="02020603050405020304" pitchFamily="18" charset="0"/>
              </a:rPr>
              <a:t>&lt;</a:t>
            </a:r>
            <a:r>
              <a:rPr lang="en-US" altLang="zh-TW" sz="2100" dirty="0" err="1">
                <a:solidFill>
                  <a:srgbClr val="000000"/>
                </a:solidFill>
                <a:latin typeface="Times New Roman" panose="02020603050405020304" pitchFamily="18" charset="0"/>
                <a:cs typeface="Times New Roman" panose="02020603050405020304" pitchFamily="18" charset="0"/>
              </a:rPr>
              <a:t>PointT</a:t>
            </a:r>
            <a:r>
              <a:rPr lang="en-US" altLang="zh-TW" sz="2100" dirty="0">
                <a:solidFill>
                  <a:srgbClr val="000000"/>
                </a:solidFill>
                <a:latin typeface="Times New Roman" panose="02020603050405020304" pitchFamily="18" charset="0"/>
                <a:cs typeface="Times New Roman" panose="02020603050405020304" pitchFamily="18" charset="0"/>
              </a:rPr>
              <a:t>&gt; pass;</a:t>
            </a:r>
          </a:p>
          <a:p>
            <a:pPr>
              <a:lnSpc>
                <a:spcPct val="90000"/>
              </a:lnSpc>
            </a:pPr>
            <a:r>
              <a:rPr lang="en-US" altLang="zh-TW"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pass.setInputCloud</a:t>
            </a:r>
            <a:r>
              <a:rPr lang="en-US" altLang="zh-TW"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CloudIn</a:t>
            </a:r>
            <a:r>
              <a:rPr lang="en-US" altLang="zh-TW" sz="2100" dirty="0">
                <a:solidFill>
                  <a:srgbClr val="000000"/>
                </a:solidFill>
                <a:latin typeface="Times New Roman" panose="02020603050405020304" pitchFamily="18" charset="0"/>
                <a:cs typeface="Times New Roman" panose="02020603050405020304" pitchFamily="18" charset="0"/>
              </a:rPr>
              <a:t>);</a:t>
            </a:r>
          </a:p>
          <a:p>
            <a:pPr>
              <a:lnSpc>
                <a:spcPct val="90000"/>
              </a:lnSpc>
            </a:pPr>
            <a:r>
              <a:rPr lang="en-US" altLang="zh-TW"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pass.setFilterFieldName</a:t>
            </a:r>
            <a:r>
              <a:rPr lang="en-US" altLang="zh-TW" sz="2100" dirty="0">
                <a:solidFill>
                  <a:srgbClr val="000000"/>
                </a:solidFill>
                <a:latin typeface="Times New Roman" panose="02020603050405020304" pitchFamily="18" charset="0"/>
                <a:cs typeface="Times New Roman" panose="02020603050405020304" pitchFamily="18" charset="0"/>
              </a:rPr>
              <a:t> ("z");</a:t>
            </a:r>
          </a:p>
          <a:p>
            <a:pPr>
              <a:lnSpc>
                <a:spcPct val="90000"/>
              </a:lnSpc>
            </a:pPr>
            <a:r>
              <a:rPr lang="en-US" altLang="zh-TW"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pass.setFilterLimits</a:t>
            </a:r>
            <a:r>
              <a:rPr lang="en-US" altLang="zh-TW"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ZLow</a:t>
            </a:r>
            <a:r>
              <a:rPr lang="en-US" altLang="zh-TW" sz="2100" dirty="0">
                <a:solidFill>
                  <a:srgbClr val="000000"/>
                </a:solidFill>
                <a:latin typeface="Times New Roman" panose="02020603050405020304" pitchFamily="18" charset="0"/>
                <a:cs typeface="Times New Roman" panose="02020603050405020304" pitchFamily="18" charset="0"/>
              </a:rPr>
              <a:t> , </a:t>
            </a:r>
            <a:r>
              <a:rPr lang="en-US" altLang="zh-TW" sz="2100" dirty="0" err="1">
                <a:solidFill>
                  <a:srgbClr val="000000"/>
                </a:solidFill>
                <a:latin typeface="Times New Roman" panose="02020603050405020304" pitchFamily="18" charset="0"/>
                <a:cs typeface="Times New Roman" panose="02020603050405020304" pitchFamily="18" charset="0"/>
              </a:rPr>
              <a:t>ZHigh</a:t>
            </a:r>
            <a:r>
              <a:rPr lang="en-US" altLang="zh-TW" sz="2100" dirty="0">
                <a:solidFill>
                  <a:srgbClr val="000000"/>
                </a:solidFill>
                <a:latin typeface="Times New Roman" panose="02020603050405020304" pitchFamily="18" charset="0"/>
                <a:cs typeface="Times New Roman" panose="02020603050405020304" pitchFamily="18" charset="0"/>
              </a:rPr>
              <a:t>); </a:t>
            </a:r>
          </a:p>
          <a:p>
            <a:pPr>
              <a:lnSpc>
                <a:spcPct val="90000"/>
              </a:lnSpc>
            </a:pPr>
            <a:r>
              <a:rPr lang="en-US" altLang="zh-TW"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pass.filter</a:t>
            </a:r>
            <a:r>
              <a:rPr lang="en-US" altLang="zh-TW"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CloudFilteredZ</a:t>
            </a:r>
            <a:r>
              <a:rPr lang="en-US" altLang="zh-TW" sz="2100" dirty="0">
                <a:solidFill>
                  <a:srgbClr val="000000"/>
                </a:solidFill>
                <a:latin typeface="Times New Roman" panose="02020603050405020304" pitchFamily="18" charset="0"/>
                <a:cs typeface="Times New Roman" panose="02020603050405020304" pitchFamily="18" charset="0"/>
              </a:rPr>
              <a:t>);</a:t>
            </a:r>
          </a:p>
          <a:p>
            <a:pPr>
              <a:lnSpc>
                <a:spcPct val="90000"/>
              </a:lnSpc>
              <a:buFont typeface="Arial"/>
              <a:buChar char="•"/>
            </a:pPr>
            <a:endParaRPr lang="en-US" altLang="zh-TW" sz="2100" dirty="0">
              <a:solidFill>
                <a:srgbClr val="000000"/>
              </a:solidFill>
              <a:latin typeface="Times New Roman" panose="02020603050405020304" pitchFamily="18" charset="0"/>
              <a:cs typeface="Times New Roman" panose="02020603050405020304" pitchFamily="18" charset="0"/>
            </a:endParaRPr>
          </a:p>
          <a:p>
            <a:pPr>
              <a:lnSpc>
                <a:spcPct val="90000"/>
              </a:lnSpc>
            </a:pPr>
            <a:endParaRPr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fld id="{BE8955F2-A4B7-42B4-A8A1-357BC30C98C4}"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13</a:t>
            </a:fld>
            <a:endParaRPr lang="en-IN"/>
          </a:p>
        </p:txBody>
      </p:sp>
      <p:sp>
        <p:nvSpPr>
          <p:cNvPr id="4" name="页脚占位符 3"/>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41638306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Preprocessing – Pass-Through Filter</a:t>
            </a:r>
            <a:endParaRPr sz="1350" dirty="0">
              <a:latin typeface="Times New Roman" panose="02020603050405020304" pitchFamily="18" charset="0"/>
              <a:cs typeface="Times New Roman" panose="02020603050405020304" pitchFamily="18" charset="0"/>
            </a:endParaRPr>
          </a:p>
        </p:txBody>
      </p:sp>
      <p:sp>
        <p:nvSpPr>
          <p:cNvPr id="94" name="TextShape 2"/>
          <p:cNvSpPr txBox="1"/>
          <p:nvPr/>
        </p:nvSpPr>
        <p:spPr>
          <a:xfrm>
            <a:off x="628560" y="2226420"/>
            <a:ext cx="7886430" cy="3263220"/>
          </a:xfrm>
          <a:prstGeom prst="rect">
            <a:avLst/>
          </a:prstGeom>
        </p:spPr>
        <p:txBody>
          <a:bodyPr/>
          <a:lstStyle/>
          <a:p>
            <a:pPr>
              <a:lnSpc>
                <a:spcPct val="90000"/>
              </a:lnSpc>
            </a:pPr>
            <a:endParaRPr sz="1350" dirty="0"/>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417" t="4822" r="49917" b="17197"/>
          <a:stretch/>
        </p:blipFill>
        <p:spPr>
          <a:xfrm>
            <a:off x="990375" y="2124900"/>
            <a:ext cx="3779745" cy="3172779"/>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65147" t="8387" r="9637" b="17187"/>
          <a:stretch/>
        </p:blipFill>
        <p:spPr>
          <a:xfrm>
            <a:off x="6032955" y="2215207"/>
            <a:ext cx="2270760" cy="2992166"/>
          </a:xfrm>
          <a:prstGeom prst="rect">
            <a:avLst/>
          </a:prstGeom>
        </p:spPr>
      </p:pic>
      <p:sp>
        <p:nvSpPr>
          <p:cNvPr id="5" name="箭头: 右 4"/>
          <p:cNvSpPr/>
          <p:nvPr/>
        </p:nvSpPr>
        <p:spPr>
          <a:xfrm>
            <a:off x="4770120" y="3429001"/>
            <a:ext cx="1277710" cy="558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日期占位符 2"/>
          <p:cNvSpPr>
            <a:spLocks noGrp="1"/>
          </p:cNvSpPr>
          <p:nvPr>
            <p:ph type="dt" sz="half" idx="10"/>
          </p:nvPr>
        </p:nvSpPr>
        <p:spPr/>
        <p:txBody>
          <a:bodyPr/>
          <a:lstStyle/>
          <a:p>
            <a:fld id="{171462BF-8503-4DE0-B9B2-947B7DE67C2F}" type="datetime1">
              <a:rPr lang="en-IN" altLang="zh-CN" smtClean="0"/>
              <a:t>03-01-2017</a:t>
            </a:fld>
            <a:endParaRPr lang="en-IN"/>
          </a:p>
        </p:txBody>
      </p:sp>
      <p:sp>
        <p:nvSpPr>
          <p:cNvPr id="6" name="灯片编号占位符 5"/>
          <p:cNvSpPr>
            <a:spLocks noGrp="1"/>
          </p:cNvSpPr>
          <p:nvPr>
            <p:ph type="sldNum" sz="quarter" idx="12"/>
          </p:nvPr>
        </p:nvSpPr>
        <p:spPr/>
        <p:txBody>
          <a:bodyPr/>
          <a:lstStyle/>
          <a:p>
            <a:fld id="{4E8B87B4-422B-45F0-AE28-5DEC72ED87C3}" type="slidenum">
              <a:rPr lang="en-IN" smtClean="0"/>
              <a:t>14</a:t>
            </a:fld>
            <a:endParaRPr lang="en-IN"/>
          </a:p>
        </p:txBody>
      </p:sp>
      <p:sp>
        <p:nvSpPr>
          <p:cNvPr id="7" name="页脚占位符 6"/>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210000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Preprocessing – Outlier</a:t>
            </a:r>
            <a:r>
              <a:rPr lang="zh-TW" altLang="en-US" sz="3300" dirty="0">
                <a:solidFill>
                  <a:srgbClr val="000000"/>
                </a:solidFill>
                <a:latin typeface="Times New Roman" panose="02020603050405020304" pitchFamily="18" charset="0"/>
                <a:cs typeface="Times New Roman" panose="02020603050405020304" pitchFamily="18" charset="0"/>
              </a:rPr>
              <a:t> </a:t>
            </a:r>
            <a:r>
              <a:rPr lang="en-US" altLang="zh-TW" sz="3300" dirty="0">
                <a:solidFill>
                  <a:srgbClr val="000000"/>
                </a:solidFill>
                <a:latin typeface="Times New Roman" panose="02020603050405020304" pitchFamily="18" charset="0"/>
                <a:cs typeface="Times New Roman" panose="02020603050405020304" pitchFamily="18" charset="0"/>
              </a:rPr>
              <a:t>Removal</a:t>
            </a:r>
            <a:endParaRPr sz="1350" dirty="0">
              <a:latin typeface="Times New Roman" panose="02020603050405020304" pitchFamily="18" charset="0"/>
              <a:cs typeface="Times New Roman" panose="02020603050405020304" pitchFamily="18" charset="0"/>
            </a:endParaRPr>
          </a:p>
        </p:txBody>
      </p:sp>
      <p:sp>
        <p:nvSpPr>
          <p:cNvPr id="98" name="TextShape 2"/>
          <p:cNvSpPr txBox="1"/>
          <p:nvPr/>
        </p:nvSpPr>
        <p:spPr>
          <a:xfrm>
            <a:off x="628560" y="2226420"/>
            <a:ext cx="7886430" cy="3263220"/>
          </a:xfrm>
          <a:prstGeom prst="rect">
            <a:avLst/>
          </a:prstGeom>
        </p:spPr>
        <p:txBody>
          <a:bodyPr/>
          <a:lstStyle/>
          <a:p>
            <a:endParaRPr sz="1350"/>
          </a:p>
        </p:txBody>
      </p:sp>
      <p:sp>
        <p:nvSpPr>
          <p:cNvPr id="4" name="TextShape 2"/>
          <p:cNvSpPr txBox="1"/>
          <p:nvPr/>
        </p:nvSpPr>
        <p:spPr>
          <a:xfrm>
            <a:off x="742860" y="2340720"/>
            <a:ext cx="7886430" cy="3263220"/>
          </a:xfrm>
          <a:prstGeom prst="rect">
            <a:avLst/>
          </a:prstGeom>
        </p:spPr>
        <p:txBody>
          <a:bodyPr/>
          <a:lstStyle/>
          <a:p>
            <a:pPr>
              <a:lnSpc>
                <a:spcPct val="9000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Target sparse points significantly far away from the main cluster</a:t>
            </a:r>
          </a:p>
          <a:p>
            <a:pPr>
              <a:lnSpc>
                <a:spcPct val="9000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Statistical outlier filter (analysis on each point’s neighbor)</a:t>
            </a:r>
          </a:p>
          <a:p>
            <a:pPr>
              <a:lnSpc>
                <a:spcPct val="90000"/>
              </a:lnSpc>
            </a:pPr>
            <a:endParaRPr lang="en-US" sz="2100" dirty="0">
              <a:solidFill>
                <a:srgbClr val="000000"/>
              </a:solidFill>
              <a:latin typeface="Times New Roman" panose="02020603050405020304" pitchFamily="18" charset="0"/>
              <a:cs typeface="Times New Roman" panose="02020603050405020304" pitchFamily="18" charset="0"/>
            </a:endParaRPr>
          </a:p>
          <a:p>
            <a:pPr>
              <a:lnSpc>
                <a:spcPct val="90000"/>
              </a:lnSpc>
            </a:pP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pcl</a:t>
            </a:r>
            <a:r>
              <a:rPr lang="en-US" sz="2100" dirty="0">
                <a:solidFill>
                  <a:srgbClr val="000000"/>
                </a:solidFill>
                <a:latin typeface="Times New Roman" panose="02020603050405020304" pitchFamily="18" charset="0"/>
                <a:cs typeface="Times New Roman" panose="02020603050405020304" pitchFamily="18" charset="0"/>
              </a:rPr>
              <a:t>::</a:t>
            </a:r>
            <a:r>
              <a:rPr lang="en-US" sz="2100" dirty="0" err="1">
                <a:solidFill>
                  <a:srgbClr val="000000"/>
                </a:solidFill>
                <a:latin typeface="Times New Roman" panose="02020603050405020304" pitchFamily="18" charset="0"/>
                <a:cs typeface="Times New Roman" panose="02020603050405020304" pitchFamily="18" charset="0"/>
              </a:rPr>
              <a:t>StatisticalOutlierRemoval</a:t>
            </a:r>
            <a:r>
              <a:rPr lang="en-US" sz="2100" dirty="0">
                <a:solidFill>
                  <a:srgbClr val="000000"/>
                </a:solidFill>
                <a:latin typeface="Times New Roman" panose="02020603050405020304" pitchFamily="18" charset="0"/>
                <a:cs typeface="Times New Roman" panose="02020603050405020304" pitchFamily="18" charset="0"/>
              </a:rPr>
              <a:t>&lt;</a:t>
            </a:r>
            <a:r>
              <a:rPr lang="en-US" sz="2100" dirty="0" err="1">
                <a:solidFill>
                  <a:srgbClr val="000000"/>
                </a:solidFill>
                <a:latin typeface="Times New Roman" panose="02020603050405020304" pitchFamily="18" charset="0"/>
                <a:cs typeface="Times New Roman" panose="02020603050405020304" pitchFamily="18" charset="0"/>
              </a:rPr>
              <a:t>PointT</a:t>
            </a:r>
            <a:r>
              <a:rPr lang="en-US" sz="2100" dirty="0">
                <a:solidFill>
                  <a:srgbClr val="000000"/>
                </a:solidFill>
                <a:latin typeface="Times New Roman" panose="02020603050405020304" pitchFamily="18" charset="0"/>
                <a:cs typeface="Times New Roman" panose="02020603050405020304" pitchFamily="18" charset="0"/>
              </a:rPr>
              <a:t>&gt; </a:t>
            </a:r>
            <a:r>
              <a:rPr lang="en-US" sz="2100" dirty="0" err="1">
                <a:solidFill>
                  <a:srgbClr val="000000"/>
                </a:solidFill>
                <a:latin typeface="Times New Roman" panose="02020603050405020304" pitchFamily="18" charset="0"/>
                <a:cs typeface="Times New Roman" panose="02020603050405020304" pitchFamily="18" charset="0"/>
              </a:rPr>
              <a:t>sor</a:t>
            </a:r>
            <a:r>
              <a:rPr lang="en-US" sz="2100" dirty="0">
                <a:solidFill>
                  <a:srgbClr val="000000"/>
                </a:solidFill>
                <a:latin typeface="Times New Roman" panose="02020603050405020304" pitchFamily="18" charset="0"/>
                <a:cs typeface="Times New Roman" panose="02020603050405020304" pitchFamily="18" charset="0"/>
              </a:rPr>
              <a:t>;</a:t>
            </a:r>
          </a:p>
          <a:p>
            <a:pPr>
              <a:lnSpc>
                <a:spcPct val="90000"/>
              </a:lnSpc>
            </a:pP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sor.setInputCloud</a:t>
            </a:r>
            <a:r>
              <a:rPr lang="en-US"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CloudIn</a:t>
            </a:r>
            <a:r>
              <a:rPr lang="en-US" sz="2100" dirty="0">
                <a:solidFill>
                  <a:srgbClr val="000000"/>
                </a:solidFill>
                <a:latin typeface="Times New Roman" panose="02020603050405020304" pitchFamily="18" charset="0"/>
                <a:cs typeface="Times New Roman" panose="02020603050405020304" pitchFamily="18" charset="0"/>
              </a:rPr>
              <a:t>);</a:t>
            </a:r>
          </a:p>
          <a:p>
            <a:pPr>
              <a:lnSpc>
                <a:spcPct val="90000"/>
              </a:lnSpc>
            </a:pP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sor.setMeanK</a:t>
            </a: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NumNeighbor</a:t>
            </a:r>
            <a:r>
              <a:rPr lang="en-US" sz="2100" dirty="0">
                <a:solidFill>
                  <a:srgbClr val="000000"/>
                </a:solidFill>
                <a:latin typeface="Times New Roman" panose="02020603050405020304" pitchFamily="18" charset="0"/>
                <a:cs typeface="Times New Roman" panose="02020603050405020304" pitchFamily="18" charset="0"/>
              </a:rPr>
              <a:t>);</a:t>
            </a:r>
          </a:p>
          <a:p>
            <a:pPr>
              <a:lnSpc>
                <a:spcPct val="90000"/>
              </a:lnSpc>
            </a:pP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sor.setStddevMulThresh</a:t>
            </a:r>
            <a:r>
              <a:rPr lang="en-US" sz="2100" dirty="0">
                <a:solidFill>
                  <a:srgbClr val="000000"/>
                </a:solidFill>
                <a:latin typeface="Times New Roman" panose="02020603050405020304" pitchFamily="18" charset="0"/>
                <a:cs typeface="Times New Roman" panose="02020603050405020304" pitchFamily="18" charset="0"/>
              </a:rPr>
              <a:t> (Threshold); </a:t>
            </a:r>
          </a:p>
          <a:p>
            <a:pPr>
              <a:lnSpc>
                <a:spcPct val="90000"/>
              </a:lnSpc>
            </a:pP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sor.filter</a:t>
            </a:r>
            <a:r>
              <a:rPr lang="en-US" sz="2100" dirty="0">
                <a:solidFill>
                  <a:srgbClr val="000000"/>
                </a:solidFill>
                <a:latin typeface="Times New Roman" panose="02020603050405020304" pitchFamily="18" charset="0"/>
                <a:cs typeface="Times New Roman" panose="02020603050405020304" pitchFamily="18" charset="0"/>
              </a:rPr>
              <a:t> (*</a:t>
            </a:r>
            <a:r>
              <a:rPr lang="en-US" altLang="zh-TW"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CloudFilteredZ</a:t>
            </a:r>
            <a:r>
              <a:rPr lang="en-US" sz="2100" dirty="0">
                <a:solidFill>
                  <a:srgbClr val="000000"/>
                </a:solidFill>
                <a:latin typeface="Times New Roman" panose="02020603050405020304" pitchFamily="18" charset="0"/>
                <a:cs typeface="Times New Roman" panose="02020603050405020304" pitchFamily="18" charset="0"/>
              </a:rPr>
              <a:t>);</a:t>
            </a:r>
          </a:p>
          <a:p>
            <a:pPr>
              <a:lnSpc>
                <a:spcPct val="90000"/>
              </a:lnSpc>
              <a:buFont typeface="Arial"/>
              <a:buChar char="•"/>
            </a:pPr>
            <a:endParaRPr lang="en-US" sz="2100" dirty="0">
              <a:solidFill>
                <a:srgbClr val="000000"/>
              </a:solidFill>
              <a:latin typeface="Times New Roman" panose="02020603050405020304" pitchFamily="18" charset="0"/>
              <a:cs typeface="Times New Roman" panose="02020603050405020304" pitchFamily="18" charset="0"/>
            </a:endParaRPr>
          </a:p>
          <a:p>
            <a:pPr>
              <a:lnSpc>
                <a:spcPct val="90000"/>
              </a:lnSpc>
              <a:buFont typeface="Arial"/>
              <a:buChar char="•"/>
            </a:pPr>
            <a:endParaRPr sz="1350"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fld id="{BDC00FB0-372A-43A1-8BFE-AFE3D6EDF7CD}"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15</a:t>
            </a:fld>
            <a:endParaRPr lang="en-IN"/>
          </a:p>
        </p:txBody>
      </p:sp>
      <p:sp>
        <p:nvSpPr>
          <p:cNvPr id="5" name="页脚占位符 4"/>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5703917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Preprocessing – Outlier</a:t>
            </a:r>
            <a:r>
              <a:rPr lang="zh-TW" altLang="en-US" sz="3300" dirty="0">
                <a:solidFill>
                  <a:srgbClr val="000000"/>
                </a:solidFill>
                <a:latin typeface="Times New Roman" panose="02020603050405020304" pitchFamily="18" charset="0"/>
                <a:cs typeface="Times New Roman" panose="02020603050405020304" pitchFamily="18" charset="0"/>
              </a:rPr>
              <a:t> </a:t>
            </a:r>
            <a:r>
              <a:rPr lang="en-US" altLang="zh-TW" sz="3300" dirty="0">
                <a:solidFill>
                  <a:srgbClr val="000000"/>
                </a:solidFill>
                <a:latin typeface="Times New Roman" panose="02020603050405020304" pitchFamily="18" charset="0"/>
                <a:cs typeface="Times New Roman" panose="02020603050405020304" pitchFamily="18" charset="0"/>
              </a:rPr>
              <a:t>Removal</a:t>
            </a:r>
            <a:endParaRPr sz="1350" dirty="0">
              <a:latin typeface="Times New Roman" panose="02020603050405020304" pitchFamily="18" charset="0"/>
              <a:cs typeface="Times New Roman" panose="02020603050405020304" pitchFamily="18" charset="0"/>
            </a:endParaRPr>
          </a:p>
        </p:txBody>
      </p:sp>
      <p:sp>
        <p:nvSpPr>
          <p:cNvPr id="100" name="TextShape 2"/>
          <p:cNvSpPr txBox="1"/>
          <p:nvPr/>
        </p:nvSpPr>
        <p:spPr>
          <a:xfrm>
            <a:off x="628560" y="2226420"/>
            <a:ext cx="7886430" cy="3263220"/>
          </a:xfrm>
          <a:prstGeom prst="rect">
            <a:avLst/>
          </a:prstGeom>
        </p:spPr>
        <p:txBody>
          <a:bodyPr/>
          <a:lstStyle/>
          <a:p>
            <a:endParaRPr sz="135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5147" t="8387" r="9637" b="17187"/>
          <a:stretch/>
        </p:blipFill>
        <p:spPr>
          <a:xfrm>
            <a:off x="1165860" y="2124900"/>
            <a:ext cx="2468880" cy="3253228"/>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5142" t="8387" r="68396" b="17187"/>
          <a:stretch/>
        </p:blipFill>
        <p:spPr>
          <a:xfrm>
            <a:off x="5013960" y="2124900"/>
            <a:ext cx="2590800" cy="3253228"/>
          </a:xfrm>
          <a:prstGeom prst="rect">
            <a:avLst/>
          </a:prstGeom>
        </p:spPr>
      </p:pic>
      <p:sp>
        <p:nvSpPr>
          <p:cNvPr id="7" name="CustomShape 3"/>
          <p:cNvSpPr/>
          <p:nvPr/>
        </p:nvSpPr>
        <p:spPr>
          <a:xfrm>
            <a:off x="2659380" y="3242310"/>
            <a:ext cx="769620" cy="2034540"/>
          </a:xfrm>
          <a:prstGeom prst="ellipse">
            <a:avLst/>
          </a:prstGeom>
          <a:noFill/>
          <a:ln w="60480">
            <a:solidFill>
              <a:schemeClr val="accent6">
                <a:lumMod val="75000"/>
              </a:schemeClr>
            </a:solidFill>
            <a:miter/>
          </a:ln>
        </p:spPr>
      </p:sp>
      <p:sp>
        <p:nvSpPr>
          <p:cNvPr id="8" name="箭头: 右 7"/>
          <p:cNvSpPr/>
          <p:nvPr/>
        </p:nvSpPr>
        <p:spPr>
          <a:xfrm>
            <a:off x="3596640" y="3461953"/>
            <a:ext cx="1417320"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日期占位符 1"/>
          <p:cNvSpPr>
            <a:spLocks noGrp="1"/>
          </p:cNvSpPr>
          <p:nvPr>
            <p:ph type="dt" sz="half" idx="10"/>
          </p:nvPr>
        </p:nvSpPr>
        <p:spPr/>
        <p:txBody>
          <a:bodyPr/>
          <a:lstStyle/>
          <a:p>
            <a:fld id="{C6BD221C-961A-46A3-B656-C216245CE0A6}"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16</a:t>
            </a:fld>
            <a:endParaRPr lang="en-IN"/>
          </a:p>
        </p:txBody>
      </p:sp>
      <p:sp>
        <p:nvSpPr>
          <p:cNvPr id="5" name="页脚占位符 4"/>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7649949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Downsample</a:t>
            </a:r>
            <a:endParaRPr sz="1350" dirty="0">
              <a:latin typeface="Times New Roman" panose="02020603050405020304" pitchFamily="18" charset="0"/>
              <a:cs typeface="Times New Roman" panose="02020603050405020304" pitchFamily="18" charset="0"/>
            </a:endParaRPr>
          </a:p>
        </p:txBody>
      </p:sp>
      <p:sp>
        <p:nvSpPr>
          <p:cNvPr id="102" name="TextShape 2"/>
          <p:cNvSpPr txBox="1"/>
          <p:nvPr/>
        </p:nvSpPr>
        <p:spPr>
          <a:xfrm>
            <a:off x="628560" y="2226420"/>
            <a:ext cx="7886430" cy="3263220"/>
          </a:xfrm>
          <a:prstGeom prst="rect">
            <a:avLst/>
          </a:prstGeom>
        </p:spPr>
        <p:txBody>
          <a:bodyPr/>
          <a:lstStyle/>
          <a:p>
            <a:endParaRPr sz="1350"/>
          </a:p>
        </p:txBody>
      </p:sp>
      <p:sp>
        <p:nvSpPr>
          <p:cNvPr id="4" name="TextShape 2"/>
          <p:cNvSpPr txBox="1"/>
          <p:nvPr/>
        </p:nvSpPr>
        <p:spPr>
          <a:xfrm>
            <a:off x="742860" y="2340720"/>
            <a:ext cx="7886430" cy="3263220"/>
          </a:xfrm>
          <a:prstGeom prst="rect">
            <a:avLst/>
          </a:prstGeom>
        </p:spPr>
        <p:txBody>
          <a:bodyPr/>
          <a:lstStyle/>
          <a:p>
            <a:pPr>
              <a:lnSpc>
                <a:spcPct val="9000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Further reduction of number of points</a:t>
            </a:r>
          </a:p>
          <a:p>
            <a:pPr>
              <a:lnSpc>
                <a:spcPct val="9000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Voxel grid filter (approximation using centroid in a grid)</a:t>
            </a:r>
          </a:p>
          <a:p>
            <a:pPr>
              <a:lnSpc>
                <a:spcPct val="9000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Reduce processing time for ICP</a:t>
            </a:r>
          </a:p>
          <a:p>
            <a:pPr>
              <a:lnSpc>
                <a:spcPct val="90000"/>
              </a:lnSpc>
            </a:pPr>
            <a:r>
              <a:rPr lang="en-US" sz="2100" dirty="0">
                <a:solidFill>
                  <a:srgbClr val="000000"/>
                </a:solidFill>
                <a:latin typeface="Times New Roman" panose="02020603050405020304" pitchFamily="18" charset="0"/>
                <a:cs typeface="Times New Roman" panose="02020603050405020304" pitchFamily="18" charset="0"/>
              </a:rPr>
              <a:t>	</a:t>
            </a:r>
          </a:p>
          <a:p>
            <a:pPr>
              <a:lnSpc>
                <a:spcPct val="90000"/>
              </a:lnSpc>
            </a:pP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pcl</a:t>
            </a:r>
            <a:r>
              <a:rPr lang="en-US" sz="2100" dirty="0">
                <a:solidFill>
                  <a:srgbClr val="000000"/>
                </a:solidFill>
                <a:latin typeface="Times New Roman" panose="02020603050405020304" pitchFamily="18" charset="0"/>
                <a:cs typeface="Times New Roman" panose="02020603050405020304" pitchFamily="18" charset="0"/>
              </a:rPr>
              <a:t>::</a:t>
            </a:r>
            <a:r>
              <a:rPr lang="en-US" sz="2100" dirty="0" err="1">
                <a:solidFill>
                  <a:srgbClr val="000000"/>
                </a:solidFill>
                <a:latin typeface="Times New Roman" panose="02020603050405020304" pitchFamily="18" charset="0"/>
                <a:cs typeface="Times New Roman" panose="02020603050405020304" pitchFamily="18" charset="0"/>
              </a:rPr>
              <a:t>VoxelGrid</a:t>
            </a:r>
            <a:r>
              <a:rPr lang="en-US" sz="2100" dirty="0">
                <a:solidFill>
                  <a:srgbClr val="000000"/>
                </a:solidFill>
                <a:latin typeface="Times New Roman" panose="02020603050405020304" pitchFamily="18" charset="0"/>
                <a:cs typeface="Times New Roman" panose="02020603050405020304" pitchFamily="18" charset="0"/>
              </a:rPr>
              <a:t>&lt;</a:t>
            </a:r>
            <a:r>
              <a:rPr lang="en-US" sz="2100" dirty="0" err="1">
                <a:solidFill>
                  <a:srgbClr val="000000"/>
                </a:solidFill>
                <a:latin typeface="Times New Roman" panose="02020603050405020304" pitchFamily="18" charset="0"/>
                <a:cs typeface="Times New Roman" panose="02020603050405020304" pitchFamily="18" charset="0"/>
              </a:rPr>
              <a:t>PointT</a:t>
            </a:r>
            <a:r>
              <a:rPr lang="en-US" sz="2100" dirty="0">
                <a:solidFill>
                  <a:srgbClr val="000000"/>
                </a:solidFill>
                <a:latin typeface="Times New Roman" panose="02020603050405020304" pitchFamily="18" charset="0"/>
                <a:cs typeface="Times New Roman" panose="02020603050405020304" pitchFamily="18" charset="0"/>
              </a:rPr>
              <a:t>&gt; </a:t>
            </a:r>
            <a:r>
              <a:rPr lang="en-US" sz="2100" dirty="0" err="1">
                <a:solidFill>
                  <a:srgbClr val="000000"/>
                </a:solidFill>
                <a:latin typeface="Times New Roman" panose="02020603050405020304" pitchFamily="18" charset="0"/>
                <a:cs typeface="Times New Roman" panose="02020603050405020304" pitchFamily="18" charset="0"/>
              </a:rPr>
              <a:t>vox</a:t>
            </a:r>
            <a:r>
              <a:rPr lang="en-US" sz="2100" dirty="0">
                <a:solidFill>
                  <a:srgbClr val="000000"/>
                </a:solidFill>
                <a:latin typeface="Times New Roman" panose="02020603050405020304" pitchFamily="18" charset="0"/>
                <a:cs typeface="Times New Roman" panose="02020603050405020304" pitchFamily="18" charset="0"/>
              </a:rPr>
              <a:t>;</a:t>
            </a:r>
          </a:p>
          <a:p>
            <a:pPr>
              <a:lnSpc>
                <a:spcPct val="90000"/>
              </a:lnSpc>
            </a:pP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vox.setInputCloud</a:t>
            </a:r>
            <a:r>
              <a:rPr lang="en-US"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CloudIn</a:t>
            </a:r>
            <a:r>
              <a:rPr lang="en-US" sz="2100" dirty="0">
                <a:solidFill>
                  <a:srgbClr val="000000"/>
                </a:solidFill>
                <a:latin typeface="Times New Roman" panose="02020603050405020304" pitchFamily="18" charset="0"/>
                <a:cs typeface="Times New Roman" panose="02020603050405020304" pitchFamily="18" charset="0"/>
              </a:rPr>
              <a:t>);</a:t>
            </a:r>
          </a:p>
          <a:p>
            <a:pPr>
              <a:lnSpc>
                <a:spcPct val="90000"/>
              </a:lnSpc>
            </a:pP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vox.setLeafSize</a:t>
            </a: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LeafSize</a:t>
            </a: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LeafSize</a:t>
            </a: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LeafSize</a:t>
            </a:r>
            <a:r>
              <a:rPr lang="en-US" sz="2100" dirty="0">
                <a:solidFill>
                  <a:srgbClr val="000000"/>
                </a:solidFill>
                <a:latin typeface="Times New Roman" panose="02020603050405020304" pitchFamily="18" charset="0"/>
                <a:cs typeface="Times New Roman" panose="02020603050405020304" pitchFamily="18" charset="0"/>
              </a:rPr>
              <a:t>);</a:t>
            </a:r>
          </a:p>
          <a:p>
            <a:pPr>
              <a:lnSpc>
                <a:spcPct val="90000"/>
              </a:lnSpc>
            </a:pP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vox.filter</a:t>
            </a:r>
            <a:r>
              <a:rPr lang="en-US" sz="2100" dirty="0">
                <a:solidFill>
                  <a:srgbClr val="000000"/>
                </a:solidFill>
                <a:latin typeface="Times New Roman" panose="02020603050405020304" pitchFamily="18" charset="0"/>
                <a:cs typeface="Times New Roman" panose="02020603050405020304" pitchFamily="18" charset="0"/>
              </a:rPr>
              <a:t> (*</a:t>
            </a:r>
            <a:r>
              <a:rPr lang="en-US" altLang="zh-TW" sz="2100" dirty="0" err="1">
                <a:solidFill>
                  <a:srgbClr val="000000"/>
                </a:solidFill>
                <a:latin typeface="Times New Roman" panose="02020603050405020304" pitchFamily="18" charset="0"/>
                <a:cs typeface="Times New Roman" panose="02020603050405020304" pitchFamily="18" charset="0"/>
              </a:rPr>
              <a:t>CloudDownsampled</a:t>
            </a:r>
            <a:r>
              <a:rPr lang="en-US" sz="2100" dirty="0">
                <a:solidFill>
                  <a:srgbClr val="000000"/>
                </a:solidFill>
                <a:latin typeface="Times New Roman" panose="02020603050405020304" pitchFamily="18" charset="0"/>
                <a:cs typeface="Times New Roman" panose="02020603050405020304" pitchFamily="18" charset="0"/>
              </a:rPr>
              <a:t>);</a:t>
            </a:r>
          </a:p>
          <a:p>
            <a:pPr>
              <a:lnSpc>
                <a:spcPct val="90000"/>
              </a:lnSpc>
            </a:pPr>
            <a:r>
              <a:rPr lang="en-US" sz="2100" dirty="0">
                <a:solidFill>
                  <a:srgbClr val="000000"/>
                </a:solidFill>
                <a:latin typeface="Times New Roman" panose="02020603050405020304" pitchFamily="18" charset="0"/>
                <a:cs typeface="Times New Roman" panose="02020603050405020304" pitchFamily="18" charset="0"/>
              </a:rPr>
              <a:t>	</a:t>
            </a:r>
          </a:p>
          <a:p>
            <a:pPr>
              <a:lnSpc>
                <a:spcPct val="90000"/>
              </a:lnSpc>
              <a:buFont typeface="Arial"/>
              <a:buChar char="•"/>
            </a:pPr>
            <a:endParaRPr sz="1350"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fld id="{83547F20-3ABE-459E-9A14-99D8A298B675}"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17</a:t>
            </a:fld>
            <a:endParaRPr lang="en-IN"/>
          </a:p>
        </p:txBody>
      </p:sp>
      <p:sp>
        <p:nvSpPr>
          <p:cNvPr id="5" name="页脚占位符 4"/>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16664531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Alignment – Iterative Closest Point (ICP)</a:t>
            </a:r>
            <a:endParaRPr sz="1350" dirty="0">
              <a:latin typeface="Times New Roman" panose="02020603050405020304" pitchFamily="18" charset="0"/>
              <a:cs typeface="Times New Roman" panose="02020603050405020304" pitchFamily="18" charset="0"/>
            </a:endParaRPr>
          </a:p>
        </p:txBody>
      </p:sp>
      <p:sp>
        <p:nvSpPr>
          <p:cNvPr id="106" name="TextShape 2"/>
          <p:cNvSpPr txBox="1"/>
          <p:nvPr/>
        </p:nvSpPr>
        <p:spPr>
          <a:xfrm>
            <a:off x="628560" y="2226420"/>
            <a:ext cx="7886430" cy="3263220"/>
          </a:xfrm>
          <a:prstGeom prst="rect">
            <a:avLst/>
          </a:prstGeom>
        </p:spPr>
        <p:txBody>
          <a:bodyPr/>
          <a:lstStyle/>
          <a:p>
            <a:pPr>
              <a:lnSpc>
                <a:spcPct val="150000"/>
              </a:lnSpc>
              <a:buFont typeface="Arial"/>
              <a:buChar char="•"/>
            </a:pPr>
            <a:r>
              <a:rPr lang="en-US" altLang="zh-TW" sz="2800" dirty="0">
                <a:solidFill>
                  <a:srgbClr val="000000"/>
                </a:solidFill>
                <a:latin typeface="Times New Roman" panose="02020603050405020304" pitchFamily="18" charset="0"/>
                <a:cs typeface="Times New Roman" panose="02020603050405020304" pitchFamily="18" charset="0"/>
              </a:rPr>
              <a:t>A</a:t>
            </a:r>
            <a:r>
              <a:rPr lang="en-US" altLang="zh-CN" sz="2800" dirty="0">
                <a:solidFill>
                  <a:srgbClr val="000000"/>
                </a:solidFill>
                <a:latin typeface="Times New Roman" panose="02020603050405020304" pitchFamily="18" charset="0"/>
                <a:cs typeface="Times New Roman" panose="02020603050405020304" pitchFamily="18" charset="0"/>
              </a:rPr>
              <a:t>ppropriate approach for data with rich overlaps</a:t>
            </a:r>
            <a:endParaRPr lang="de-DE" sz="2800" dirty="0">
              <a:latin typeface="Times New Roman" panose="02020603050405020304" pitchFamily="18" charset="0"/>
              <a:cs typeface="Times New Roman" panose="02020603050405020304" pitchFamily="18" charset="0"/>
            </a:endParaRPr>
          </a:p>
          <a:p>
            <a:pPr>
              <a:lnSpc>
                <a:spcPct val="150000"/>
              </a:lnSpc>
              <a:buFont typeface="Arial"/>
              <a:buChar char="•"/>
            </a:pPr>
            <a:r>
              <a:rPr lang="de-DE" altLang="zh-TW" sz="2800" dirty="0">
                <a:solidFill>
                  <a:srgbClr val="000000"/>
                </a:solidFill>
                <a:latin typeface="Times New Roman" panose="02020603050405020304" pitchFamily="18" charset="0"/>
                <a:cs typeface="Times New Roman" panose="02020603050405020304" pitchFamily="18" charset="0"/>
              </a:rPr>
              <a:t>Standard ICP V.S. ICPwithNormals</a:t>
            </a:r>
            <a:endParaRPr lang="de-DE" sz="2800" dirty="0">
              <a:latin typeface="Times New Roman" panose="02020603050405020304" pitchFamily="18" charset="0"/>
              <a:cs typeface="Times New Roman" panose="02020603050405020304" pitchFamily="18" charset="0"/>
            </a:endParaRPr>
          </a:p>
          <a:p>
            <a:pPr>
              <a:lnSpc>
                <a:spcPct val="150000"/>
              </a:lnSpc>
              <a:buFont typeface="Arial"/>
              <a:buChar char="•"/>
            </a:pPr>
            <a:r>
              <a:rPr lang="en-US" altLang="zh-TW" sz="2800" dirty="0">
                <a:solidFill>
                  <a:srgbClr val="000000"/>
                </a:solidFill>
                <a:latin typeface="Times New Roman" panose="02020603050405020304" pitchFamily="18" charset="0"/>
                <a:cs typeface="Times New Roman" panose="02020603050405020304" pitchFamily="18" charset="0"/>
              </a:rPr>
              <a:t>One ICP V.S. Multiple ICPs</a:t>
            </a:r>
            <a:endParaRPr sz="2800"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fld id="{F9AB5B45-F9BF-47F0-AF73-7CF5F75CB50A}"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18</a:t>
            </a:fld>
            <a:endParaRPr lang="en-IN"/>
          </a:p>
        </p:txBody>
      </p:sp>
      <p:sp>
        <p:nvSpPr>
          <p:cNvPr id="4" name="页脚占位符 3"/>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17086874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Correspondence Estimation</a:t>
            </a:r>
            <a:endParaRPr sz="1350" dirty="0">
              <a:latin typeface="Times New Roman" panose="02020603050405020304" pitchFamily="18" charset="0"/>
              <a:cs typeface="Times New Roman" panose="02020603050405020304" pitchFamily="18" charset="0"/>
            </a:endParaRPr>
          </a:p>
        </p:txBody>
      </p:sp>
      <p:sp>
        <p:nvSpPr>
          <p:cNvPr id="108" name="TextShape 2"/>
          <p:cNvSpPr txBox="1"/>
          <p:nvPr/>
        </p:nvSpPr>
        <p:spPr>
          <a:xfrm>
            <a:off x="628560" y="2226420"/>
            <a:ext cx="7886430" cy="3263220"/>
          </a:xfrm>
          <a:prstGeom prst="rect">
            <a:avLst/>
          </a:prstGeom>
        </p:spPr>
        <p:txBody>
          <a:bodyPr/>
          <a:lstStyle/>
          <a:p>
            <a:pPr>
              <a:lnSpc>
                <a:spcPct val="150000"/>
              </a:lnSpc>
              <a:buFont typeface="Arial"/>
              <a:buChar char="•"/>
            </a:pPr>
            <a:r>
              <a:rPr lang="en-US" altLang="zh-CN" sz="2100" dirty="0">
                <a:latin typeface="Times New Roman" panose="02020603050405020304" pitchFamily="18" charset="0"/>
                <a:cs typeface="Times New Roman" panose="02020603050405020304" pitchFamily="18" charset="0"/>
              </a:rPr>
              <a:t>Searches for closest points between source and target points</a:t>
            </a:r>
            <a:endParaRPr lang="en-US" altLang="zh-TW" sz="2100" dirty="0">
              <a:solidFill>
                <a:srgbClr val="000000"/>
              </a:solidFill>
              <a:latin typeface="Times New Roman" panose="02020603050405020304" pitchFamily="18" charset="0"/>
              <a:cs typeface="Times New Roman" panose="02020603050405020304" pitchFamily="18" charset="0"/>
            </a:endParaRPr>
          </a:p>
          <a:p>
            <a:pPr>
              <a:lnSpc>
                <a:spcPct val="150000"/>
              </a:lnSpc>
              <a:buFont typeface="Arial"/>
              <a:buChar char="•"/>
            </a:pPr>
            <a:r>
              <a:rPr lang="en-US" altLang="zh-TW" sz="2100" dirty="0">
                <a:solidFill>
                  <a:srgbClr val="000000"/>
                </a:solidFill>
                <a:latin typeface="Times New Roman" panose="02020603050405020304" pitchFamily="18" charset="0"/>
                <a:cs typeface="Times New Roman" panose="02020603050405020304" pitchFamily="18" charset="0"/>
              </a:rPr>
              <a:t>False correspondence rejection</a:t>
            </a:r>
            <a:r>
              <a:rPr lang="zh-TW" altLang="en-US" sz="2100" dirty="0">
                <a:solidFill>
                  <a:srgbClr val="000000"/>
                </a:solidFill>
                <a:latin typeface="Times New Roman" panose="02020603050405020304" pitchFamily="18" charset="0"/>
                <a:cs typeface="Times New Roman" panose="02020603050405020304" pitchFamily="18" charset="0"/>
              </a:rPr>
              <a:t> </a:t>
            </a:r>
            <a:r>
              <a:rPr lang="en-US" altLang="zh-TW" sz="2100" dirty="0">
                <a:solidFill>
                  <a:srgbClr val="000000"/>
                </a:solidFill>
                <a:latin typeface="Times New Roman" panose="02020603050405020304" pitchFamily="18" charset="0"/>
                <a:cs typeface="Times New Roman" panose="02020603050405020304" pitchFamily="18" charset="0"/>
              </a:rPr>
              <a:t>based on distance criteria </a:t>
            </a:r>
            <a:endParaRPr sz="1350" dirty="0">
              <a:latin typeface="Times New Roman" panose="02020603050405020304" pitchFamily="18" charset="0"/>
              <a:cs typeface="Times New Roman" panose="02020603050405020304" pitchFamily="18" charset="0"/>
            </a:endParaRPr>
          </a:p>
        </p:txBody>
      </p:sp>
      <p:pic>
        <p:nvPicPr>
          <p:cNvPr id="109" name="Picture 4"/>
          <p:cNvPicPr/>
          <p:nvPr/>
        </p:nvPicPr>
        <p:blipFill>
          <a:blip r:embed="rId3"/>
          <a:stretch>
            <a:fillRect/>
          </a:stretch>
        </p:blipFill>
        <p:spPr>
          <a:xfrm>
            <a:off x="2806380" y="3429000"/>
            <a:ext cx="3530790" cy="2542860"/>
          </a:xfrm>
          <a:prstGeom prst="rect">
            <a:avLst/>
          </a:prstGeom>
          <a:ln>
            <a:noFill/>
          </a:ln>
        </p:spPr>
      </p:pic>
      <p:sp>
        <p:nvSpPr>
          <p:cNvPr id="2" name="日期占位符 1"/>
          <p:cNvSpPr>
            <a:spLocks noGrp="1"/>
          </p:cNvSpPr>
          <p:nvPr>
            <p:ph type="dt" sz="half" idx="10"/>
          </p:nvPr>
        </p:nvSpPr>
        <p:spPr/>
        <p:txBody>
          <a:bodyPr/>
          <a:lstStyle/>
          <a:p>
            <a:fld id="{928908C2-594A-4B3C-8668-CFFF6C08A70E}"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19</a:t>
            </a:fld>
            <a:endParaRPr lang="en-IN"/>
          </a:p>
        </p:txBody>
      </p:sp>
      <p:sp>
        <p:nvSpPr>
          <p:cNvPr id="4" name="页脚占位符 3"/>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23353011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Team members: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92500" lnSpcReduction="10000"/>
          </a:bodyPr>
          <a:lstStyle/>
          <a:p>
            <a:pPr>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Yu LIU </a:t>
            </a:r>
          </a:p>
          <a:p>
            <a:pPr>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Chunxia</a:t>
            </a:r>
            <a:r>
              <a:rPr lang="en-US" altLang="zh-CN" dirty="0">
                <a:latin typeface="Times New Roman" panose="02020603050405020304" pitchFamily="18" charset="0"/>
                <a:cs typeface="Times New Roman" panose="02020603050405020304" pitchFamily="18" charset="0"/>
              </a:rPr>
              <a:t> LI </a:t>
            </a:r>
          </a:p>
          <a:p>
            <a:pPr>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Anirudh</a:t>
            </a:r>
            <a:r>
              <a:rPr lang="en-US" altLang="zh-CN" dirty="0">
                <a:latin typeface="Times New Roman" panose="02020603050405020304" pitchFamily="18" charset="0"/>
                <a:cs typeface="Times New Roman" panose="02020603050405020304" pitchFamily="18" charset="0"/>
              </a:rPr>
              <a:t> PULIGANDLA </a:t>
            </a:r>
          </a:p>
          <a:p>
            <a:pPr>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Darja</a:t>
            </a:r>
            <a:r>
              <a:rPr lang="en-US" altLang="zh-CN" dirty="0">
                <a:latin typeface="Times New Roman" panose="02020603050405020304" pitchFamily="18" charset="0"/>
                <a:cs typeface="Times New Roman" panose="02020603050405020304" pitchFamily="18" charset="0"/>
              </a:rPr>
              <a:t> STOEVA </a:t>
            </a:r>
          </a:p>
          <a:p>
            <a:pPr>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Gopikrishna</a:t>
            </a:r>
            <a:r>
              <a:rPr lang="en-US" altLang="zh-CN" dirty="0">
                <a:latin typeface="Times New Roman" panose="02020603050405020304" pitchFamily="18" charset="0"/>
                <a:cs typeface="Times New Roman" panose="02020603050405020304" pitchFamily="18" charset="0"/>
              </a:rPr>
              <a:t> ERABATI </a:t>
            </a:r>
          </a:p>
          <a:p>
            <a:pPr>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Hassan ZAAL </a:t>
            </a:r>
          </a:p>
          <a:p>
            <a:pPr>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Avinash</a:t>
            </a:r>
            <a:r>
              <a:rPr lang="en-US" altLang="zh-CN" dirty="0">
                <a:latin typeface="Times New Roman" panose="02020603050405020304" pitchFamily="18" charset="0"/>
                <a:cs typeface="Times New Roman" panose="02020603050405020304" pitchFamily="18" charset="0"/>
              </a:rPr>
              <a:t> NARAYANA </a:t>
            </a:r>
          </a:p>
          <a:p>
            <a:pPr>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Shubham</a:t>
            </a:r>
            <a:r>
              <a:rPr lang="en-US" altLang="zh-CN" dirty="0">
                <a:latin typeface="Times New Roman" panose="02020603050405020304" pitchFamily="18" charset="0"/>
                <a:cs typeface="Times New Roman" panose="02020603050405020304" pitchFamily="18" charset="0"/>
              </a:rPr>
              <a:t> WAGH </a:t>
            </a:r>
          </a:p>
          <a:p>
            <a:pPr>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Ziyang</a:t>
            </a:r>
            <a:r>
              <a:rPr lang="en-US" altLang="zh-CN" dirty="0">
                <a:latin typeface="Times New Roman" panose="02020603050405020304" pitchFamily="18" charset="0"/>
                <a:cs typeface="Times New Roman" panose="02020603050405020304" pitchFamily="18" charset="0"/>
              </a:rPr>
              <a:t> HONG </a:t>
            </a:r>
          </a:p>
          <a:p>
            <a:pPr>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AbdelRahman</a:t>
            </a:r>
            <a:r>
              <a:rPr lang="en-US" altLang="zh-CN" dirty="0">
                <a:latin typeface="Times New Roman" panose="02020603050405020304" pitchFamily="18" charset="0"/>
                <a:cs typeface="Times New Roman" panose="02020603050405020304" pitchFamily="18" charset="0"/>
              </a:rPr>
              <a:t> ABUBAKR</a:t>
            </a:r>
            <a:endParaRPr lang="zh-CN" altLang="en-US" dirty="0">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F8C45D36-73F4-4559-B1AA-266C5A9E3869}"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2</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2952262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Standard ICP: Error Metric</a:t>
            </a:r>
            <a:endParaRPr sz="1350" dirty="0">
              <a:latin typeface="Times New Roman" panose="02020603050405020304" pitchFamily="18" charset="0"/>
              <a:cs typeface="Times New Roman" panose="02020603050405020304" pitchFamily="18" charset="0"/>
            </a:endParaRPr>
          </a:p>
        </p:txBody>
      </p:sp>
      <p:sp>
        <p:nvSpPr>
          <p:cNvPr id="111" name="TextShape 2"/>
          <p:cNvSpPr txBox="1"/>
          <p:nvPr/>
        </p:nvSpPr>
        <p:spPr>
          <a:xfrm>
            <a:off x="628560" y="2226420"/>
            <a:ext cx="7886430" cy="3263220"/>
          </a:xfrm>
          <a:prstGeom prst="rect">
            <a:avLst/>
          </a:prstGeom>
        </p:spPr>
        <p:txBody>
          <a:bodyPr/>
          <a:lstStyle/>
          <a:p>
            <a:pPr>
              <a:lnSpc>
                <a:spcPct val="90000"/>
              </a:lnSpc>
              <a:buFont typeface="Arial"/>
              <a:buChar char="•"/>
            </a:pPr>
            <a:r>
              <a:rPr lang="en-US" altLang="zh-TW" sz="2100" dirty="0">
                <a:solidFill>
                  <a:srgbClr val="000000"/>
                </a:solidFill>
                <a:latin typeface="Times New Roman" panose="02020603050405020304" pitchFamily="18" charset="0"/>
                <a:cs typeface="Times New Roman" panose="02020603050405020304" pitchFamily="18" charset="0"/>
              </a:rPr>
              <a:t>Point-to-point Euclidean Distance </a:t>
            </a:r>
            <a:endParaRPr sz="1350" dirty="0">
              <a:latin typeface="Times New Roman" panose="02020603050405020304" pitchFamily="18" charset="0"/>
              <a:cs typeface="Times New Roman" panose="02020603050405020304" pitchFamily="18" charset="0"/>
            </a:endParaRPr>
          </a:p>
          <a:p>
            <a:pPr>
              <a:lnSpc>
                <a:spcPct val="90000"/>
              </a:lnSpc>
            </a:pPr>
            <a:endParaRPr sz="1350" dirty="0">
              <a:latin typeface="Times New Roman" panose="02020603050405020304" pitchFamily="18" charset="0"/>
              <a:cs typeface="Times New Roman" panose="02020603050405020304" pitchFamily="18" charset="0"/>
            </a:endParaRPr>
          </a:p>
        </p:txBody>
      </p:sp>
      <p:pic>
        <p:nvPicPr>
          <p:cNvPr id="112" name="Picture 4"/>
          <p:cNvPicPr/>
          <p:nvPr/>
        </p:nvPicPr>
        <p:blipFill>
          <a:blip r:embed="rId3"/>
          <a:stretch>
            <a:fillRect/>
          </a:stretch>
        </p:blipFill>
        <p:spPr>
          <a:xfrm>
            <a:off x="628560" y="4437112"/>
            <a:ext cx="7700670" cy="1499850"/>
          </a:xfrm>
          <a:prstGeom prst="rect">
            <a:avLst/>
          </a:prstGeom>
          <a:ln>
            <a:noFill/>
          </a:ln>
        </p:spPr>
      </p:pic>
      <p:pic>
        <p:nvPicPr>
          <p:cNvPr id="113" name="Picture 5"/>
          <p:cNvPicPr/>
          <p:nvPr/>
        </p:nvPicPr>
        <p:blipFill>
          <a:blip r:embed="rId4"/>
          <a:stretch>
            <a:fillRect/>
          </a:stretch>
        </p:blipFill>
        <p:spPr>
          <a:xfrm>
            <a:off x="5087340" y="1959390"/>
            <a:ext cx="3553740" cy="2258280"/>
          </a:xfrm>
          <a:prstGeom prst="rect">
            <a:avLst/>
          </a:prstGeom>
          <a:ln>
            <a:noFill/>
          </a:ln>
        </p:spPr>
      </p:pic>
      <p:sp>
        <p:nvSpPr>
          <p:cNvPr id="2" name="日期占位符 1"/>
          <p:cNvSpPr>
            <a:spLocks noGrp="1"/>
          </p:cNvSpPr>
          <p:nvPr>
            <p:ph type="dt" sz="half" idx="10"/>
          </p:nvPr>
        </p:nvSpPr>
        <p:spPr/>
        <p:txBody>
          <a:bodyPr/>
          <a:lstStyle/>
          <a:p>
            <a:fld id="{77E04F90-C0FC-44AA-837E-A6EBBEBC1E7B}"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20</a:t>
            </a:fld>
            <a:endParaRPr lang="en-IN"/>
          </a:p>
        </p:txBody>
      </p:sp>
      <p:sp>
        <p:nvSpPr>
          <p:cNvPr id="4" name="页脚占位符 3"/>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25564254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Standard ICP Code Snippet</a:t>
            </a:r>
            <a:endParaRPr sz="1350" dirty="0">
              <a:latin typeface="Times New Roman" panose="02020603050405020304" pitchFamily="18" charset="0"/>
              <a:cs typeface="Times New Roman" panose="02020603050405020304" pitchFamily="18" charset="0"/>
            </a:endParaRPr>
          </a:p>
        </p:txBody>
      </p:sp>
      <p:sp>
        <p:nvSpPr>
          <p:cNvPr id="119" name="CustomShape 2"/>
          <p:cNvSpPr/>
          <p:nvPr/>
        </p:nvSpPr>
        <p:spPr>
          <a:xfrm>
            <a:off x="628560" y="2226420"/>
            <a:ext cx="7886430" cy="3263220"/>
          </a:xfrm>
          <a:prstGeom prst="rect">
            <a:avLst/>
          </a:prstGeom>
          <a:noFill/>
          <a:ln>
            <a:noFill/>
          </a:ln>
        </p:spPr>
        <p:txBody>
          <a:bodyPr/>
          <a:lstStyle/>
          <a:p>
            <a:pPr>
              <a:lnSpc>
                <a:spcPct val="90000"/>
              </a:lnSpc>
            </a:pP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PointCloud</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Ptr</a:t>
            </a:r>
            <a:r>
              <a:rPr lang="en-US" sz="2000" dirty="0">
                <a:solidFill>
                  <a:srgbClr val="000000"/>
                </a:solidFill>
                <a:latin typeface="Times New Roman" panose="02020603050405020304" pitchFamily="18" charset="0"/>
                <a:cs typeface="Times New Roman" panose="02020603050405020304" pitchFamily="18" charset="0"/>
              </a:rPr>
              <a:t> ICP(</a:t>
            </a:r>
            <a:r>
              <a:rPr lang="en-US" sz="2000" dirty="0" err="1">
                <a:solidFill>
                  <a:srgbClr val="000000"/>
                </a:solidFill>
                <a:latin typeface="Times New Roman" panose="02020603050405020304" pitchFamily="18" charset="0"/>
                <a:cs typeface="Times New Roman" panose="02020603050405020304" pitchFamily="18" charset="0"/>
              </a:rPr>
              <a:t>PointCloud</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Ptr</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src</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PointCloud</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Ptr</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tgt</a:t>
            </a:r>
            <a:r>
              <a:rPr lang="en-US" sz="2000" dirty="0">
                <a:solidFill>
                  <a:srgbClr val="000000"/>
                </a:solidFill>
                <a:latin typeface="Times New Roman" panose="02020603050405020304" pitchFamily="18" charset="0"/>
                <a:cs typeface="Times New Roman" panose="02020603050405020304" pitchFamily="18" charset="0"/>
              </a:rPr>
              <a:t>)</a:t>
            </a:r>
          </a:p>
          <a:p>
            <a:pPr>
              <a:lnSpc>
                <a:spcPct val="90000"/>
              </a:lnSpc>
            </a:pPr>
            <a:r>
              <a:rPr lang="en-US" sz="2000" dirty="0">
                <a:solidFill>
                  <a:srgbClr val="000000"/>
                </a:solidFill>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a:lnSpc>
                <a:spcPct val="90000"/>
              </a:lnSpc>
            </a:pPr>
            <a:r>
              <a:rPr lang="en-US" sz="2000" dirty="0">
                <a:solidFill>
                  <a:srgbClr val="000000"/>
                </a:solidFill>
                <a:latin typeface="Times New Roman" panose="02020603050405020304" pitchFamily="18" charset="0"/>
                <a:cs typeface="Times New Roman" panose="02020603050405020304" pitchFamily="18" charset="0"/>
              </a:rPr>
              <a:t>    		</a:t>
            </a:r>
          </a:p>
          <a:p>
            <a:pPr>
              <a:lnSpc>
                <a:spcPct val="90000"/>
              </a:lnSpc>
            </a:pP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pcl</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IterativeClosestPoint</a:t>
            </a:r>
            <a:r>
              <a:rPr lang="en-US" sz="2000" dirty="0">
                <a:solidFill>
                  <a:srgbClr val="000000"/>
                </a:solidFill>
                <a:latin typeface="Times New Roman" panose="02020603050405020304" pitchFamily="18" charset="0"/>
                <a:cs typeface="Times New Roman" panose="02020603050405020304" pitchFamily="18" charset="0"/>
              </a:rPr>
              <a:t>&lt;</a:t>
            </a:r>
            <a:r>
              <a:rPr lang="en-US" sz="2000" dirty="0" err="1">
                <a:solidFill>
                  <a:srgbClr val="000000"/>
                </a:solidFill>
                <a:latin typeface="Times New Roman" panose="02020603050405020304" pitchFamily="18" charset="0"/>
                <a:cs typeface="Times New Roman" panose="02020603050405020304" pitchFamily="18" charset="0"/>
              </a:rPr>
              <a:t>PointT</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PointT</a:t>
            </a:r>
            <a:r>
              <a:rPr lang="en-US" sz="2000" dirty="0">
                <a:solidFill>
                  <a:srgbClr val="000000"/>
                </a:solidFill>
                <a:latin typeface="Times New Roman" panose="02020603050405020304" pitchFamily="18" charset="0"/>
                <a:cs typeface="Times New Roman" panose="02020603050405020304" pitchFamily="18" charset="0"/>
              </a:rPr>
              <a:t>&gt; </a:t>
            </a:r>
            <a:r>
              <a:rPr lang="en-US" sz="2000" dirty="0" err="1">
                <a:solidFill>
                  <a:srgbClr val="000000"/>
                </a:solidFill>
                <a:latin typeface="Times New Roman" panose="02020603050405020304" pitchFamily="18" charset="0"/>
                <a:cs typeface="Times New Roman" panose="02020603050405020304" pitchFamily="18" charset="0"/>
              </a:rPr>
              <a:t>icp</a:t>
            </a:r>
            <a:r>
              <a:rPr lang="en-US" sz="2000" dirty="0">
                <a:solidFill>
                  <a:srgbClr val="000000"/>
                </a:solidFill>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a:lnSpc>
                <a:spcPct val="90000"/>
              </a:lnSpc>
            </a:pP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icp.setMaxCorrespondenceDistance</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MaxDistance</a:t>
            </a:r>
            <a:r>
              <a:rPr lang="en-US" sz="2000" dirty="0">
                <a:solidFill>
                  <a:srgbClr val="000000"/>
                </a:solidFill>
                <a:latin typeface="Times New Roman" panose="02020603050405020304" pitchFamily="18" charset="0"/>
                <a:cs typeface="Times New Roman" panose="02020603050405020304" pitchFamily="18" charset="0"/>
              </a:rPr>
              <a:t>); </a:t>
            </a:r>
            <a:endParaRPr sz="1600" dirty="0">
              <a:latin typeface="Times New Roman" panose="02020603050405020304" pitchFamily="18" charset="0"/>
              <a:cs typeface="Times New Roman" panose="02020603050405020304" pitchFamily="18" charset="0"/>
            </a:endParaRPr>
          </a:p>
          <a:p>
            <a:pPr>
              <a:lnSpc>
                <a:spcPct val="90000"/>
              </a:lnSpc>
            </a:pP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icp.setTransformationEpsilon</a:t>
            </a:r>
            <a:r>
              <a:rPr lang="en-US" sz="2000" dirty="0">
                <a:solidFill>
                  <a:srgbClr val="000000"/>
                </a:solidFill>
                <a:latin typeface="Times New Roman" panose="02020603050405020304" pitchFamily="18" charset="0"/>
                <a:cs typeface="Times New Roman" panose="02020603050405020304" pitchFamily="18" charset="0"/>
              </a:rPr>
              <a:t> (1e-8);</a:t>
            </a:r>
            <a:endParaRPr sz="1600" dirty="0">
              <a:latin typeface="Times New Roman" panose="02020603050405020304" pitchFamily="18" charset="0"/>
              <a:cs typeface="Times New Roman" panose="02020603050405020304" pitchFamily="18" charset="0"/>
            </a:endParaRPr>
          </a:p>
          <a:p>
            <a:pPr>
              <a:lnSpc>
                <a:spcPct val="90000"/>
              </a:lnSpc>
            </a:pP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icp.setMaximumIterations</a:t>
            </a:r>
            <a:r>
              <a:rPr lang="en-US" sz="2000" dirty="0">
                <a:solidFill>
                  <a:srgbClr val="000000"/>
                </a:solidFill>
                <a:latin typeface="Times New Roman" panose="02020603050405020304" pitchFamily="18" charset="0"/>
                <a:cs typeface="Times New Roman" panose="02020603050405020304" pitchFamily="18" charset="0"/>
              </a:rPr>
              <a:t> (Iterations);</a:t>
            </a:r>
            <a:endParaRPr sz="1600" dirty="0">
              <a:latin typeface="Times New Roman" panose="02020603050405020304" pitchFamily="18" charset="0"/>
              <a:cs typeface="Times New Roman" panose="02020603050405020304" pitchFamily="18" charset="0"/>
            </a:endParaRPr>
          </a:p>
          <a:p>
            <a:pPr>
              <a:lnSpc>
                <a:spcPct val="90000"/>
              </a:lnSpc>
            </a:pP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icp.setInputSource</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src</a:t>
            </a:r>
            <a:r>
              <a:rPr lang="en-US" sz="2000" dirty="0">
                <a:solidFill>
                  <a:srgbClr val="000000"/>
                </a:solidFill>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a:p>
            <a:pPr>
              <a:lnSpc>
                <a:spcPct val="90000"/>
              </a:lnSpc>
            </a:pP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icp.setInputTarget</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tgt</a:t>
            </a:r>
            <a:r>
              <a:rPr lang="en-US" sz="2000" dirty="0">
                <a:solidFill>
                  <a:srgbClr val="000000"/>
                </a:solidFill>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a:p>
            <a:pPr>
              <a:lnSpc>
                <a:spcPct val="90000"/>
              </a:lnSpc>
            </a:pP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icp.align</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transformedSrc</a:t>
            </a:r>
            <a:r>
              <a:rPr lang="en-US" sz="2000" dirty="0">
                <a:solidFill>
                  <a:srgbClr val="000000"/>
                </a:solidFill>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a:p>
            <a:pPr>
              <a:lnSpc>
                <a:spcPct val="90000"/>
              </a:lnSpc>
            </a:pPr>
            <a:r>
              <a:rPr lang="en-US" sz="2000" dirty="0">
                <a:solidFill>
                  <a:srgbClr val="000000"/>
                </a:solidFill>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a:p>
            <a:pPr>
              <a:lnSpc>
                <a:spcPct val="90000"/>
              </a:lnSpc>
            </a:pPr>
            <a:endParaRPr sz="1600"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fld id="{5FA3D455-EB1A-4411-8C09-3A4E4ED5FA0C}"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21</a:t>
            </a:fld>
            <a:endParaRPr lang="en-IN"/>
          </a:p>
        </p:txBody>
      </p:sp>
      <p:sp>
        <p:nvSpPr>
          <p:cNvPr id="4" name="页脚占位符 3"/>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1254415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ICPwithNormals: Error Metric</a:t>
            </a:r>
            <a:endParaRPr sz="1350" dirty="0">
              <a:latin typeface="Times New Roman" panose="02020603050405020304" pitchFamily="18" charset="0"/>
              <a:cs typeface="Times New Roman" panose="02020603050405020304" pitchFamily="18" charset="0"/>
            </a:endParaRPr>
          </a:p>
        </p:txBody>
      </p:sp>
      <p:pic>
        <p:nvPicPr>
          <p:cNvPr id="115" name="Content Placeholder 3"/>
          <p:cNvPicPr/>
          <p:nvPr/>
        </p:nvPicPr>
        <p:blipFill>
          <a:blip r:embed="rId3"/>
          <a:stretch>
            <a:fillRect/>
          </a:stretch>
        </p:blipFill>
        <p:spPr>
          <a:xfrm>
            <a:off x="725490" y="4152330"/>
            <a:ext cx="7886430" cy="1140750"/>
          </a:xfrm>
          <a:prstGeom prst="rect">
            <a:avLst/>
          </a:prstGeom>
          <a:ln>
            <a:noFill/>
          </a:ln>
        </p:spPr>
      </p:pic>
      <p:pic>
        <p:nvPicPr>
          <p:cNvPr id="116" name="Picture 4"/>
          <p:cNvPicPr/>
          <p:nvPr/>
        </p:nvPicPr>
        <p:blipFill>
          <a:blip r:embed="rId4"/>
          <a:stretch>
            <a:fillRect/>
          </a:stretch>
        </p:blipFill>
        <p:spPr>
          <a:xfrm>
            <a:off x="5074920" y="1885950"/>
            <a:ext cx="3616110" cy="2353590"/>
          </a:xfrm>
          <a:prstGeom prst="rect">
            <a:avLst/>
          </a:prstGeom>
          <a:ln>
            <a:noFill/>
          </a:ln>
        </p:spPr>
      </p:pic>
      <p:sp>
        <p:nvSpPr>
          <p:cNvPr id="117" name="CustomShape 2"/>
          <p:cNvSpPr/>
          <p:nvPr/>
        </p:nvSpPr>
        <p:spPr>
          <a:xfrm>
            <a:off x="628560" y="2226420"/>
            <a:ext cx="7886430" cy="3263220"/>
          </a:xfrm>
          <a:prstGeom prst="rect">
            <a:avLst/>
          </a:prstGeom>
          <a:noFill/>
          <a:ln>
            <a:noFill/>
          </a:ln>
        </p:spPr>
        <p:txBody>
          <a:bodyPr/>
          <a:lstStyle/>
          <a:p>
            <a:pPr>
              <a:lnSpc>
                <a:spcPct val="9000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Point-to-plane Euclidean Distance </a:t>
            </a:r>
            <a:endParaRPr sz="1350" dirty="0">
              <a:latin typeface="Times New Roman" panose="02020603050405020304" pitchFamily="18" charset="0"/>
              <a:cs typeface="Times New Roman" panose="02020603050405020304" pitchFamily="18" charset="0"/>
            </a:endParaRPr>
          </a:p>
          <a:p>
            <a:pPr>
              <a:lnSpc>
                <a:spcPct val="90000"/>
              </a:lnSpc>
            </a:pPr>
            <a:endParaRPr sz="1350"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fld id="{41137A81-A84E-41B3-8048-C80B823E4DA4}"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22</a:t>
            </a:fld>
            <a:endParaRPr lang="en-IN"/>
          </a:p>
        </p:txBody>
      </p:sp>
      <p:sp>
        <p:nvSpPr>
          <p:cNvPr id="4" name="页脚占位符 3"/>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24691477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ICP with </a:t>
            </a:r>
            <a:r>
              <a:rPr lang="en-US" altLang="zh-TW" sz="3300" dirty="0" err="1">
                <a:solidFill>
                  <a:srgbClr val="000000"/>
                </a:solidFill>
                <a:latin typeface="Times New Roman" panose="02020603050405020304" pitchFamily="18" charset="0"/>
                <a:cs typeface="Times New Roman" panose="02020603050405020304" pitchFamily="18" charset="0"/>
              </a:rPr>
              <a:t>Normals</a:t>
            </a:r>
            <a:r>
              <a:rPr lang="zh-TW" altLang="en-US" sz="3300" dirty="0">
                <a:solidFill>
                  <a:srgbClr val="000000"/>
                </a:solidFill>
                <a:latin typeface="Times New Roman" panose="02020603050405020304" pitchFamily="18" charset="0"/>
                <a:cs typeface="Times New Roman" panose="02020603050405020304" pitchFamily="18" charset="0"/>
              </a:rPr>
              <a:t> </a:t>
            </a:r>
            <a:r>
              <a:rPr lang="en-US" altLang="zh-TW" sz="3300" dirty="0">
                <a:solidFill>
                  <a:srgbClr val="000000"/>
                </a:solidFill>
                <a:latin typeface="Times New Roman" panose="02020603050405020304" pitchFamily="18" charset="0"/>
                <a:cs typeface="Times New Roman" panose="02020603050405020304" pitchFamily="18" charset="0"/>
              </a:rPr>
              <a:t>Code Snippet</a:t>
            </a:r>
            <a:endParaRPr sz="1350" dirty="0">
              <a:latin typeface="Times New Roman" panose="02020603050405020304" pitchFamily="18" charset="0"/>
              <a:cs typeface="Times New Roman" panose="02020603050405020304" pitchFamily="18" charset="0"/>
            </a:endParaRPr>
          </a:p>
        </p:txBody>
      </p:sp>
      <p:sp>
        <p:nvSpPr>
          <p:cNvPr id="119" name="CustomShape 2"/>
          <p:cNvSpPr/>
          <p:nvPr/>
        </p:nvSpPr>
        <p:spPr>
          <a:xfrm>
            <a:off x="628560" y="2226420"/>
            <a:ext cx="7886430" cy="3263220"/>
          </a:xfrm>
          <a:prstGeom prst="rect">
            <a:avLst/>
          </a:prstGeom>
          <a:noFill/>
          <a:ln>
            <a:noFill/>
          </a:ln>
        </p:spPr>
        <p:txBody>
          <a:bodyPr/>
          <a:lstStyle/>
          <a:p>
            <a:pPr>
              <a:lnSpc>
                <a:spcPct val="90000"/>
              </a:lnSpc>
            </a:pPr>
            <a:r>
              <a:rPr lang="en-US" sz="1650" dirty="0" err="1">
                <a:solidFill>
                  <a:srgbClr val="000000"/>
                </a:solidFill>
                <a:latin typeface="Times New Roman" panose="02020603050405020304" pitchFamily="18" charset="0"/>
                <a:cs typeface="Times New Roman" panose="02020603050405020304" pitchFamily="18" charset="0"/>
              </a:rPr>
              <a:t>PointCloud</a:t>
            </a:r>
            <a:r>
              <a:rPr lang="en-US" sz="1650" dirty="0">
                <a:solidFill>
                  <a:srgbClr val="000000"/>
                </a:solidFill>
                <a:latin typeface="Times New Roman" panose="02020603050405020304" pitchFamily="18" charset="0"/>
                <a:cs typeface="Times New Roman" panose="02020603050405020304" pitchFamily="18" charset="0"/>
              </a:rPr>
              <a:t>::</a:t>
            </a:r>
            <a:r>
              <a:rPr lang="en-US" sz="1650" dirty="0" err="1">
                <a:solidFill>
                  <a:srgbClr val="000000"/>
                </a:solidFill>
                <a:latin typeface="Times New Roman" panose="02020603050405020304" pitchFamily="18" charset="0"/>
                <a:cs typeface="Times New Roman" panose="02020603050405020304" pitchFamily="18" charset="0"/>
              </a:rPr>
              <a:t>Ptr</a:t>
            </a: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ICPNormal</a:t>
            </a:r>
            <a:r>
              <a:rPr lang="en-US" sz="1650" dirty="0">
                <a:solidFill>
                  <a:srgbClr val="000000"/>
                </a:solidFill>
                <a:latin typeface="Times New Roman" panose="02020603050405020304" pitchFamily="18" charset="0"/>
                <a:cs typeface="Times New Roman" panose="02020603050405020304" pitchFamily="18" charset="0"/>
              </a:rPr>
              <a:t>(</a:t>
            </a:r>
            <a:r>
              <a:rPr lang="en-US" sz="1650" dirty="0" err="1">
                <a:solidFill>
                  <a:srgbClr val="000000"/>
                </a:solidFill>
                <a:latin typeface="Times New Roman" panose="02020603050405020304" pitchFamily="18" charset="0"/>
                <a:cs typeface="Times New Roman" panose="02020603050405020304" pitchFamily="18" charset="0"/>
              </a:rPr>
              <a:t>PointCloud</a:t>
            </a:r>
            <a:r>
              <a:rPr lang="en-US" sz="1650" dirty="0">
                <a:solidFill>
                  <a:srgbClr val="000000"/>
                </a:solidFill>
                <a:latin typeface="Times New Roman" panose="02020603050405020304" pitchFamily="18" charset="0"/>
                <a:cs typeface="Times New Roman" panose="02020603050405020304" pitchFamily="18" charset="0"/>
              </a:rPr>
              <a:t>::</a:t>
            </a:r>
            <a:r>
              <a:rPr lang="en-US" sz="1650" dirty="0" err="1">
                <a:solidFill>
                  <a:srgbClr val="000000"/>
                </a:solidFill>
                <a:latin typeface="Times New Roman" panose="02020603050405020304" pitchFamily="18" charset="0"/>
                <a:cs typeface="Times New Roman" panose="02020603050405020304" pitchFamily="18" charset="0"/>
              </a:rPr>
              <a:t>Ptr</a:t>
            </a: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src</a:t>
            </a: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PointCloud</a:t>
            </a:r>
            <a:r>
              <a:rPr lang="en-US" sz="1650" dirty="0">
                <a:solidFill>
                  <a:srgbClr val="000000"/>
                </a:solidFill>
                <a:latin typeface="Times New Roman" panose="02020603050405020304" pitchFamily="18" charset="0"/>
                <a:cs typeface="Times New Roman" panose="02020603050405020304" pitchFamily="18" charset="0"/>
              </a:rPr>
              <a:t>::</a:t>
            </a:r>
            <a:r>
              <a:rPr lang="en-US" sz="1650" dirty="0" err="1">
                <a:solidFill>
                  <a:srgbClr val="000000"/>
                </a:solidFill>
                <a:latin typeface="Times New Roman" panose="02020603050405020304" pitchFamily="18" charset="0"/>
                <a:cs typeface="Times New Roman" panose="02020603050405020304" pitchFamily="18" charset="0"/>
              </a:rPr>
              <a:t>Ptr</a:t>
            </a: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tgt</a:t>
            </a:r>
            <a:r>
              <a:rPr lang="en-US" sz="1650" dirty="0">
                <a:solidFill>
                  <a:srgbClr val="000000"/>
                </a:solidFill>
                <a:latin typeface="Times New Roman" panose="02020603050405020304" pitchFamily="18" charset="0"/>
                <a:cs typeface="Times New Roman" panose="02020603050405020304" pitchFamily="18" charset="0"/>
              </a:rPr>
              <a:t>) {</a:t>
            </a:r>
            <a:endParaRPr sz="1350" dirty="0">
              <a:latin typeface="Times New Roman" panose="02020603050405020304" pitchFamily="18" charset="0"/>
              <a:cs typeface="Times New Roman" panose="02020603050405020304" pitchFamily="18" charset="0"/>
            </a:endParaRPr>
          </a:p>
          <a:p>
            <a:pPr>
              <a:lnSpc>
                <a:spcPct val="90000"/>
              </a:lnSpc>
            </a:pPr>
            <a:r>
              <a:rPr lang="en-US" sz="1650" dirty="0">
                <a:solidFill>
                  <a:srgbClr val="000000"/>
                </a:solidFill>
                <a:latin typeface="Times New Roman" panose="02020603050405020304" pitchFamily="18" charset="0"/>
                <a:cs typeface="Times New Roman" panose="02020603050405020304" pitchFamily="18" charset="0"/>
              </a:rPr>
              <a:t>    		</a:t>
            </a:r>
          </a:p>
          <a:p>
            <a:pPr>
              <a:lnSpc>
                <a:spcPct val="90000"/>
              </a:lnSpc>
            </a:pP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pcl</a:t>
            </a:r>
            <a:r>
              <a:rPr lang="en-US" sz="1650" dirty="0">
                <a:solidFill>
                  <a:srgbClr val="000000"/>
                </a:solidFill>
                <a:latin typeface="Times New Roman" panose="02020603050405020304" pitchFamily="18" charset="0"/>
                <a:cs typeface="Times New Roman" panose="02020603050405020304" pitchFamily="18" charset="0"/>
              </a:rPr>
              <a:t>::</a:t>
            </a:r>
            <a:r>
              <a:rPr lang="en-US" sz="1650" dirty="0" err="1">
                <a:solidFill>
                  <a:srgbClr val="000000"/>
                </a:solidFill>
                <a:latin typeface="Times New Roman" panose="02020603050405020304" pitchFamily="18" charset="0"/>
                <a:cs typeface="Times New Roman" panose="02020603050405020304" pitchFamily="18" charset="0"/>
              </a:rPr>
              <a:t>IterativeClosestPointWithNormals</a:t>
            </a:r>
            <a:r>
              <a:rPr lang="en-US" sz="1650" dirty="0">
                <a:solidFill>
                  <a:srgbClr val="000000"/>
                </a:solidFill>
                <a:latin typeface="Times New Roman" panose="02020603050405020304" pitchFamily="18" charset="0"/>
                <a:cs typeface="Times New Roman" panose="02020603050405020304" pitchFamily="18" charset="0"/>
              </a:rPr>
              <a:t>&lt;</a:t>
            </a:r>
            <a:r>
              <a:rPr lang="en-US" sz="1650" dirty="0" err="1">
                <a:solidFill>
                  <a:srgbClr val="000000"/>
                </a:solidFill>
                <a:latin typeface="Times New Roman" panose="02020603050405020304" pitchFamily="18" charset="0"/>
                <a:cs typeface="Times New Roman" panose="02020603050405020304" pitchFamily="18" charset="0"/>
              </a:rPr>
              <a:t>PointNormalT</a:t>
            </a: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PointNormalT</a:t>
            </a:r>
            <a:r>
              <a:rPr lang="en-US" sz="1650" dirty="0">
                <a:solidFill>
                  <a:srgbClr val="000000"/>
                </a:solidFill>
                <a:latin typeface="Times New Roman" panose="02020603050405020304" pitchFamily="18" charset="0"/>
                <a:cs typeface="Times New Roman" panose="02020603050405020304" pitchFamily="18" charset="0"/>
              </a:rPr>
              <a:t>&gt; </a:t>
            </a:r>
            <a:r>
              <a:rPr lang="en-US" sz="1650" dirty="0" err="1">
                <a:solidFill>
                  <a:srgbClr val="000000"/>
                </a:solidFill>
                <a:latin typeface="Times New Roman" panose="02020603050405020304" pitchFamily="18" charset="0"/>
                <a:cs typeface="Times New Roman" panose="02020603050405020304" pitchFamily="18" charset="0"/>
              </a:rPr>
              <a:t>icpn</a:t>
            </a:r>
            <a:r>
              <a:rPr lang="en-US" sz="1650" dirty="0">
                <a:solidFill>
                  <a:srgbClr val="000000"/>
                </a:solidFill>
                <a:latin typeface="Times New Roman" panose="02020603050405020304" pitchFamily="18" charset="0"/>
                <a:cs typeface="Times New Roman" panose="02020603050405020304" pitchFamily="18" charset="0"/>
              </a:rPr>
              <a:t>;</a:t>
            </a:r>
            <a:endParaRPr sz="1350" dirty="0">
              <a:latin typeface="Times New Roman" panose="02020603050405020304" pitchFamily="18" charset="0"/>
              <a:cs typeface="Times New Roman" panose="02020603050405020304" pitchFamily="18" charset="0"/>
            </a:endParaRPr>
          </a:p>
          <a:p>
            <a:pPr>
              <a:lnSpc>
                <a:spcPct val="90000"/>
              </a:lnSpc>
            </a:pP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icpn.setMaxCorrespondenceDistance</a:t>
            </a: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MaxDistance</a:t>
            </a:r>
            <a:r>
              <a:rPr lang="en-US" sz="1650" dirty="0">
                <a:solidFill>
                  <a:srgbClr val="000000"/>
                </a:solidFill>
                <a:latin typeface="Times New Roman" panose="02020603050405020304" pitchFamily="18" charset="0"/>
                <a:cs typeface="Times New Roman" panose="02020603050405020304" pitchFamily="18" charset="0"/>
              </a:rPr>
              <a:t>); </a:t>
            </a:r>
            <a:endParaRPr sz="1350" dirty="0">
              <a:latin typeface="Times New Roman" panose="02020603050405020304" pitchFamily="18" charset="0"/>
              <a:cs typeface="Times New Roman" panose="02020603050405020304" pitchFamily="18" charset="0"/>
            </a:endParaRPr>
          </a:p>
          <a:p>
            <a:pPr>
              <a:lnSpc>
                <a:spcPct val="90000"/>
              </a:lnSpc>
            </a:pP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icpn.setTransformationEpsilon</a:t>
            </a:r>
            <a:r>
              <a:rPr lang="en-US" sz="1650" dirty="0">
                <a:solidFill>
                  <a:srgbClr val="000000"/>
                </a:solidFill>
                <a:latin typeface="Times New Roman" panose="02020603050405020304" pitchFamily="18" charset="0"/>
                <a:cs typeface="Times New Roman" panose="02020603050405020304" pitchFamily="18" charset="0"/>
              </a:rPr>
              <a:t> (1e-8);</a:t>
            </a:r>
            <a:endParaRPr sz="1350" dirty="0">
              <a:latin typeface="Times New Roman" panose="02020603050405020304" pitchFamily="18" charset="0"/>
              <a:cs typeface="Times New Roman" panose="02020603050405020304" pitchFamily="18" charset="0"/>
            </a:endParaRPr>
          </a:p>
          <a:p>
            <a:pPr>
              <a:lnSpc>
                <a:spcPct val="90000"/>
              </a:lnSpc>
            </a:pP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icpn.setMaximumIterations</a:t>
            </a:r>
            <a:r>
              <a:rPr lang="en-US" sz="1650" dirty="0">
                <a:solidFill>
                  <a:srgbClr val="000000"/>
                </a:solidFill>
                <a:latin typeface="Times New Roman" panose="02020603050405020304" pitchFamily="18" charset="0"/>
                <a:cs typeface="Times New Roman" panose="02020603050405020304" pitchFamily="18" charset="0"/>
              </a:rPr>
              <a:t> (Iterations);</a:t>
            </a:r>
            <a:endParaRPr sz="1350" dirty="0">
              <a:latin typeface="Times New Roman" panose="02020603050405020304" pitchFamily="18" charset="0"/>
              <a:cs typeface="Times New Roman" panose="02020603050405020304" pitchFamily="18" charset="0"/>
            </a:endParaRPr>
          </a:p>
          <a:p>
            <a:pPr>
              <a:lnSpc>
                <a:spcPct val="90000"/>
              </a:lnSpc>
            </a:pP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icpn.setInputSource</a:t>
            </a:r>
            <a:r>
              <a:rPr lang="en-US" sz="1650" dirty="0">
                <a:solidFill>
                  <a:srgbClr val="000000"/>
                </a:solidFill>
                <a:latin typeface="Times New Roman" panose="02020603050405020304" pitchFamily="18" charset="0"/>
                <a:cs typeface="Times New Roman" panose="02020603050405020304" pitchFamily="18" charset="0"/>
              </a:rPr>
              <a:t>(</a:t>
            </a:r>
            <a:r>
              <a:rPr lang="en-US" altLang="zh-CN" sz="1650" dirty="0" err="1">
                <a:solidFill>
                  <a:srgbClr val="000000"/>
                </a:solidFill>
                <a:latin typeface="Times New Roman" panose="02020603050405020304" pitchFamily="18" charset="0"/>
                <a:cs typeface="Times New Roman" panose="02020603050405020304" pitchFamily="18" charset="0"/>
              </a:rPr>
              <a:t>src_with_normals</a:t>
            </a:r>
            <a:r>
              <a:rPr lang="en-US" sz="1650" dirty="0">
                <a:solidFill>
                  <a:srgbClr val="000000"/>
                </a:solidFill>
                <a:latin typeface="Times New Roman" panose="02020603050405020304" pitchFamily="18" charset="0"/>
                <a:cs typeface="Times New Roman" panose="02020603050405020304" pitchFamily="18" charset="0"/>
              </a:rPr>
              <a:t>);</a:t>
            </a:r>
            <a:endParaRPr sz="1350" dirty="0">
              <a:latin typeface="Times New Roman" panose="02020603050405020304" pitchFamily="18" charset="0"/>
              <a:cs typeface="Times New Roman" panose="02020603050405020304" pitchFamily="18" charset="0"/>
            </a:endParaRPr>
          </a:p>
          <a:p>
            <a:pPr>
              <a:lnSpc>
                <a:spcPct val="90000"/>
              </a:lnSpc>
            </a:pP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icpn.setInputTarget</a:t>
            </a:r>
            <a:r>
              <a:rPr lang="en-US" sz="1650" dirty="0">
                <a:solidFill>
                  <a:srgbClr val="000000"/>
                </a:solidFill>
                <a:latin typeface="Times New Roman" panose="02020603050405020304" pitchFamily="18" charset="0"/>
                <a:cs typeface="Times New Roman" panose="02020603050405020304" pitchFamily="18" charset="0"/>
              </a:rPr>
              <a:t>(</a:t>
            </a:r>
            <a:r>
              <a:rPr lang="en-US" altLang="zh-CN" sz="1650" dirty="0" err="1">
                <a:solidFill>
                  <a:srgbClr val="000000"/>
                </a:solidFill>
                <a:latin typeface="Times New Roman" panose="02020603050405020304" pitchFamily="18" charset="0"/>
                <a:cs typeface="Times New Roman" panose="02020603050405020304" pitchFamily="18" charset="0"/>
              </a:rPr>
              <a:t>tgt_with_normals</a:t>
            </a:r>
            <a:r>
              <a:rPr lang="en-US" sz="1650" dirty="0">
                <a:solidFill>
                  <a:srgbClr val="000000"/>
                </a:solidFill>
                <a:latin typeface="Times New Roman" panose="02020603050405020304" pitchFamily="18" charset="0"/>
                <a:cs typeface="Times New Roman" panose="02020603050405020304" pitchFamily="18" charset="0"/>
              </a:rPr>
              <a:t>);</a:t>
            </a:r>
            <a:endParaRPr sz="1350" dirty="0">
              <a:latin typeface="Times New Roman" panose="02020603050405020304" pitchFamily="18" charset="0"/>
              <a:cs typeface="Times New Roman" panose="02020603050405020304" pitchFamily="18" charset="0"/>
            </a:endParaRPr>
          </a:p>
          <a:p>
            <a:pPr>
              <a:lnSpc>
                <a:spcPct val="90000"/>
              </a:lnSpc>
            </a:pPr>
            <a:r>
              <a:rPr lang="en-US" sz="1650" dirty="0">
                <a:solidFill>
                  <a:srgbClr val="000000"/>
                </a:solidFill>
                <a:latin typeface="Times New Roman" panose="02020603050405020304" pitchFamily="18" charset="0"/>
                <a:cs typeface="Times New Roman" panose="02020603050405020304" pitchFamily="18" charset="0"/>
              </a:rPr>
              <a:t>    		</a:t>
            </a:r>
            <a:r>
              <a:rPr lang="en-US" sz="1650" dirty="0" err="1">
                <a:solidFill>
                  <a:srgbClr val="000000"/>
                </a:solidFill>
                <a:latin typeface="Times New Roman" panose="02020603050405020304" pitchFamily="18" charset="0"/>
                <a:cs typeface="Times New Roman" panose="02020603050405020304" pitchFamily="18" charset="0"/>
              </a:rPr>
              <a:t>icpn.align</a:t>
            </a:r>
            <a:r>
              <a:rPr lang="en-US" sz="1650" dirty="0">
                <a:solidFill>
                  <a:srgbClr val="000000"/>
                </a:solidFill>
                <a:latin typeface="Times New Roman" panose="02020603050405020304" pitchFamily="18" charset="0"/>
                <a:cs typeface="Times New Roman" panose="02020603050405020304" pitchFamily="18" charset="0"/>
              </a:rPr>
              <a:t>(*</a:t>
            </a:r>
            <a:r>
              <a:rPr lang="en-US" sz="1650" dirty="0" err="1">
                <a:solidFill>
                  <a:srgbClr val="000000"/>
                </a:solidFill>
                <a:latin typeface="Times New Roman" panose="02020603050405020304" pitchFamily="18" charset="0"/>
                <a:cs typeface="Times New Roman" panose="02020603050405020304" pitchFamily="18" charset="0"/>
              </a:rPr>
              <a:t>transformed_src_with_normals</a:t>
            </a:r>
            <a:r>
              <a:rPr lang="en-US" sz="1650" dirty="0">
                <a:solidFill>
                  <a:srgbClr val="000000"/>
                </a:solidFill>
                <a:latin typeface="Times New Roman" panose="02020603050405020304" pitchFamily="18" charset="0"/>
                <a:cs typeface="Times New Roman" panose="02020603050405020304" pitchFamily="18" charset="0"/>
              </a:rPr>
              <a:t>);</a:t>
            </a:r>
          </a:p>
          <a:p>
            <a:pPr>
              <a:lnSpc>
                <a:spcPct val="90000"/>
              </a:lnSpc>
            </a:pPr>
            <a:endParaRPr lang="en-US" altLang="zh-CN" sz="1650" dirty="0">
              <a:solidFill>
                <a:srgbClr val="000000"/>
              </a:solidFill>
              <a:latin typeface="Times New Roman" panose="02020603050405020304" pitchFamily="18" charset="0"/>
              <a:cs typeface="Times New Roman" panose="02020603050405020304" pitchFamily="18" charset="0"/>
            </a:endParaRPr>
          </a:p>
          <a:p>
            <a:pPr>
              <a:lnSpc>
                <a:spcPct val="90000"/>
              </a:lnSpc>
            </a:pPr>
            <a:r>
              <a:rPr lang="en-US" altLang="zh-CN" sz="1650" dirty="0">
                <a:solidFill>
                  <a:srgbClr val="000000"/>
                </a:solidFill>
                <a:latin typeface="Times New Roman" panose="02020603050405020304" pitchFamily="18" charset="0"/>
                <a:cs typeface="Times New Roman" panose="02020603050405020304" pitchFamily="18" charset="0"/>
              </a:rPr>
              <a:t>		Eigen::Matrix4f transform = </a:t>
            </a:r>
            <a:r>
              <a:rPr lang="en-US" altLang="zh-CN" sz="1650" dirty="0" err="1">
                <a:solidFill>
                  <a:srgbClr val="000000"/>
                </a:solidFill>
                <a:latin typeface="Times New Roman" panose="02020603050405020304" pitchFamily="18" charset="0"/>
                <a:cs typeface="Times New Roman" panose="02020603050405020304" pitchFamily="18" charset="0"/>
              </a:rPr>
              <a:t>icpn.getFinalTransformation</a:t>
            </a:r>
            <a:r>
              <a:rPr lang="en-US" altLang="zh-CN" sz="1650" dirty="0">
                <a:solidFill>
                  <a:srgbClr val="000000"/>
                </a:solidFill>
                <a:latin typeface="Times New Roman" panose="02020603050405020304" pitchFamily="18" charset="0"/>
                <a:cs typeface="Times New Roman" panose="02020603050405020304" pitchFamily="18" charset="0"/>
              </a:rPr>
              <a:t> ();</a:t>
            </a:r>
          </a:p>
          <a:p>
            <a:pPr>
              <a:lnSpc>
                <a:spcPct val="90000"/>
              </a:lnSpc>
            </a:pPr>
            <a:r>
              <a:rPr lang="en-US" altLang="zh-CN" sz="1650" dirty="0">
                <a:solidFill>
                  <a:srgbClr val="000000"/>
                </a:solidFill>
                <a:latin typeface="Times New Roman" panose="02020603050405020304" pitchFamily="18" charset="0"/>
                <a:cs typeface="Times New Roman" panose="02020603050405020304" pitchFamily="18" charset="0"/>
              </a:rPr>
              <a:t>    		</a:t>
            </a:r>
            <a:r>
              <a:rPr lang="en-US" altLang="zh-CN" sz="1650" dirty="0" err="1">
                <a:solidFill>
                  <a:srgbClr val="000000"/>
                </a:solidFill>
                <a:latin typeface="Times New Roman" panose="02020603050405020304" pitchFamily="18" charset="0"/>
                <a:cs typeface="Times New Roman" panose="02020603050405020304" pitchFamily="18" charset="0"/>
              </a:rPr>
              <a:t>pcl</a:t>
            </a:r>
            <a:r>
              <a:rPr lang="en-US" altLang="zh-CN" sz="1650" dirty="0">
                <a:solidFill>
                  <a:srgbClr val="000000"/>
                </a:solidFill>
                <a:latin typeface="Times New Roman" panose="02020603050405020304" pitchFamily="18" charset="0"/>
                <a:cs typeface="Times New Roman" panose="02020603050405020304" pitchFamily="18" charset="0"/>
              </a:rPr>
              <a:t>::</a:t>
            </a:r>
            <a:r>
              <a:rPr lang="en-US" altLang="zh-CN" sz="1650" dirty="0" err="1">
                <a:solidFill>
                  <a:srgbClr val="000000"/>
                </a:solidFill>
                <a:latin typeface="Times New Roman" panose="02020603050405020304" pitchFamily="18" charset="0"/>
                <a:cs typeface="Times New Roman" panose="02020603050405020304" pitchFamily="18" charset="0"/>
              </a:rPr>
              <a:t>transformPointCloud</a:t>
            </a:r>
            <a:r>
              <a:rPr lang="en-US" altLang="zh-CN" sz="1650" dirty="0">
                <a:solidFill>
                  <a:srgbClr val="000000"/>
                </a:solidFill>
                <a:latin typeface="Times New Roman" panose="02020603050405020304" pitchFamily="18" charset="0"/>
                <a:cs typeface="Times New Roman" panose="02020603050405020304" pitchFamily="18" charset="0"/>
              </a:rPr>
              <a:t> (*</a:t>
            </a:r>
            <a:r>
              <a:rPr lang="en-US" altLang="zh-CN" sz="1650" dirty="0" err="1">
                <a:solidFill>
                  <a:srgbClr val="000000"/>
                </a:solidFill>
                <a:latin typeface="Times New Roman" panose="02020603050405020304" pitchFamily="18" charset="0"/>
                <a:cs typeface="Times New Roman" panose="02020603050405020304" pitchFamily="18" charset="0"/>
              </a:rPr>
              <a:t>src</a:t>
            </a:r>
            <a:r>
              <a:rPr lang="en-US" altLang="zh-CN" sz="1650" dirty="0">
                <a:solidFill>
                  <a:srgbClr val="000000"/>
                </a:solidFill>
                <a:latin typeface="Times New Roman" panose="02020603050405020304" pitchFamily="18" charset="0"/>
                <a:cs typeface="Times New Roman" panose="02020603050405020304" pitchFamily="18" charset="0"/>
              </a:rPr>
              <a:t>, * </a:t>
            </a:r>
            <a:r>
              <a:rPr lang="en-US" altLang="zh-CN" sz="1650" dirty="0" err="1">
                <a:solidFill>
                  <a:srgbClr val="000000"/>
                </a:solidFill>
                <a:latin typeface="Times New Roman" panose="02020603050405020304" pitchFamily="18" charset="0"/>
                <a:cs typeface="Times New Roman" panose="02020603050405020304" pitchFamily="18" charset="0"/>
              </a:rPr>
              <a:t>transformed_src</a:t>
            </a:r>
            <a:r>
              <a:rPr lang="en-US" altLang="zh-CN" sz="1650" dirty="0">
                <a:solidFill>
                  <a:srgbClr val="000000"/>
                </a:solidFill>
                <a:latin typeface="Times New Roman" panose="02020603050405020304" pitchFamily="18" charset="0"/>
                <a:cs typeface="Times New Roman" panose="02020603050405020304" pitchFamily="18" charset="0"/>
              </a:rPr>
              <a:t>, transform);</a:t>
            </a:r>
          </a:p>
          <a:p>
            <a:pPr>
              <a:lnSpc>
                <a:spcPct val="90000"/>
              </a:lnSpc>
            </a:pPr>
            <a:endParaRPr sz="1350" dirty="0">
              <a:latin typeface="Times New Roman" panose="02020603050405020304" pitchFamily="18" charset="0"/>
              <a:cs typeface="Times New Roman" panose="02020603050405020304" pitchFamily="18" charset="0"/>
            </a:endParaRPr>
          </a:p>
          <a:p>
            <a:pPr>
              <a:lnSpc>
                <a:spcPct val="90000"/>
              </a:lnSpc>
            </a:pPr>
            <a:r>
              <a:rPr lang="en-US" sz="1650" dirty="0">
                <a:solidFill>
                  <a:srgbClr val="000000"/>
                </a:solidFill>
                <a:latin typeface="Times New Roman" panose="02020603050405020304" pitchFamily="18" charset="0"/>
                <a:cs typeface="Times New Roman" panose="02020603050405020304" pitchFamily="18" charset="0"/>
              </a:rPr>
              <a:t>}</a:t>
            </a:r>
            <a:endParaRPr sz="1350" dirty="0">
              <a:latin typeface="Times New Roman" panose="02020603050405020304" pitchFamily="18" charset="0"/>
              <a:cs typeface="Times New Roman" panose="02020603050405020304" pitchFamily="18" charset="0"/>
            </a:endParaRPr>
          </a:p>
          <a:p>
            <a:pPr>
              <a:lnSpc>
                <a:spcPct val="90000"/>
              </a:lnSpc>
            </a:pPr>
            <a:endParaRPr sz="1350"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fld id="{2B45EF1D-63E6-4513-A4D0-A04479F3FF03}"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23</a:t>
            </a:fld>
            <a:endParaRPr lang="en-IN"/>
          </a:p>
        </p:txBody>
      </p:sp>
      <p:sp>
        <p:nvSpPr>
          <p:cNvPr id="4" name="页脚占位符 3"/>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12092897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628560" y="1139783"/>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Incremental ICP-based Registration</a:t>
            </a:r>
            <a:endParaRPr sz="1350" dirty="0">
              <a:latin typeface="Times New Roman" panose="02020603050405020304" pitchFamily="18" charset="0"/>
              <a:cs typeface="Times New Roman" panose="02020603050405020304" pitchFamily="18" charset="0"/>
            </a:endParaRPr>
          </a:p>
        </p:txBody>
      </p:sp>
      <p:sp>
        <p:nvSpPr>
          <p:cNvPr id="119" name="CustomShape 2"/>
          <p:cNvSpPr/>
          <p:nvPr/>
        </p:nvSpPr>
        <p:spPr>
          <a:xfrm>
            <a:off x="628560" y="2226420"/>
            <a:ext cx="7886430" cy="3263220"/>
          </a:xfrm>
          <a:prstGeom prst="rect">
            <a:avLst/>
          </a:prstGeom>
          <a:noFill/>
          <a:ln>
            <a:noFill/>
          </a:ln>
        </p:spPr>
        <p:txBody>
          <a:bodyPr/>
          <a:lstStyle/>
          <a:p>
            <a:pPr>
              <a:lnSpc>
                <a:spcPct val="90000"/>
              </a:lnSpc>
            </a:pPr>
            <a:endParaRPr sz="1350" dirty="0"/>
          </a:p>
        </p:txBody>
      </p:sp>
      <p:grpSp>
        <p:nvGrpSpPr>
          <p:cNvPr id="10" name="组合 9"/>
          <p:cNvGrpSpPr/>
          <p:nvPr/>
        </p:nvGrpSpPr>
        <p:grpSpPr>
          <a:xfrm>
            <a:off x="1219200" y="2073891"/>
            <a:ext cx="6370320" cy="3268002"/>
            <a:chOff x="985520" y="1439308"/>
            <a:chExt cx="8493760" cy="4357336"/>
          </a:xfrm>
        </p:grpSpPr>
        <p:sp>
          <p:nvSpPr>
            <p:cNvPr id="2" name="矩形: 圆角 1"/>
            <p:cNvSpPr/>
            <p:nvPr/>
          </p:nvSpPr>
          <p:spPr>
            <a:xfrm>
              <a:off x="1193680" y="3156280"/>
              <a:ext cx="2148960" cy="1303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Frame 1</a:t>
              </a:r>
              <a:endParaRPr lang="zh-CN" altLang="en-US" sz="2100" dirty="0"/>
            </a:p>
          </p:txBody>
        </p:sp>
        <p:sp>
          <p:nvSpPr>
            <p:cNvPr id="11" name="矩形: 圆角 10"/>
            <p:cNvSpPr/>
            <p:nvPr/>
          </p:nvSpPr>
          <p:spPr>
            <a:xfrm>
              <a:off x="985520" y="2052320"/>
              <a:ext cx="5354320" cy="3210560"/>
            </a:xfrm>
            <a:prstGeom prst="roundRect">
              <a:avLst/>
            </a:prstGeom>
            <a:noFill/>
            <a:ln w="698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1</a:t>
              </a:r>
              <a:endParaRPr lang="zh-CN" altLang="en-US" sz="2100" dirty="0"/>
            </a:p>
          </p:txBody>
        </p:sp>
        <p:sp>
          <p:nvSpPr>
            <p:cNvPr id="9" name="文本框 8"/>
            <p:cNvSpPr txBox="1"/>
            <p:nvPr/>
          </p:nvSpPr>
          <p:spPr>
            <a:xfrm>
              <a:off x="1440120" y="4547728"/>
              <a:ext cx="1656080" cy="400109"/>
            </a:xfrm>
            <a:prstGeom prst="rect">
              <a:avLst/>
            </a:prstGeom>
            <a:noFill/>
          </p:spPr>
          <p:txBody>
            <a:bodyPr wrap="square" rtlCol="0">
              <a:spAutoFit/>
            </a:bodyPr>
            <a:lstStyle/>
            <a:p>
              <a:r>
                <a:rPr lang="en-US" altLang="zh-CN" sz="1350" b="1" dirty="0"/>
                <a:t>Source</a:t>
              </a:r>
              <a:r>
                <a:rPr lang="en-US" altLang="zh-CN" sz="1350" dirty="0"/>
                <a:t> Cloud</a:t>
              </a:r>
              <a:endParaRPr lang="zh-CN" altLang="en-US" sz="1350" dirty="0"/>
            </a:p>
          </p:txBody>
        </p:sp>
        <p:sp>
          <p:nvSpPr>
            <p:cNvPr id="13" name="文本框 12"/>
            <p:cNvSpPr txBox="1"/>
            <p:nvPr/>
          </p:nvSpPr>
          <p:spPr>
            <a:xfrm>
              <a:off x="4225260" y="4547728"/>
              <a:ext cx="1656080" cy="400109"/>
            </a:xfrm>
            <a:prstGeom prst="rect">
              <a:avLst/>
            </a:prstGeom>
            <a:noFill/>
          </p:spPr>
          <p:txBody>
            <a:bodyPr wrap="square" rtlCol="0">
              <a:spAutoFit/>
            </a:bodyPr>
            <a:lstStyle/>
            <a:p>
              <a:r>
                <a:rPr lang="en-US" altLang="zh-CN" sz="1350" b="1" dirty="0"/>
                <a:t>Target</a:t>
              </a:r>
              <a:r>
                <a:rPr lang="en-US" altLang="zh-CN" sz="1350" dirty="0"/>
                <a:t> Cloud</a:t>
              </a:r>
              <a:endParaRPr lang="zh-CN" altLang="en-US" sz="1350" dirty="0"/>
            </a:p>
          </p:txBody>
        </p:sp>
        <p:sp>
          <p:nvSpPr>
            <p:cNvPr id="14" name="矩形: 圆角 13"/>
            <p:cNvSpPr/>
            <p:nvPr/>
          </p:nvSpPr>
          <p:spPr>
            <a:xfrm>
              <a:off x="7096340" y="3149780"/>
              <a:ext cx="2148960" cy="130396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Frame 3</a:t>
              </a:r>
              <a:endParaRPr lang="zh-CN" altLang="en-US" sz="2100" dirty="0"/>
            </a:p>
          </p:txBody>
        </p:sp>
        <p:sp>
          <p:nvSpPr>
            <p:cNvPr id="15" name="文本框 14"/>
            <p:cNvSpPr txBox="1"/>
            <p:nvPr/>
          </p:nvSpPr>
          <p:spPr>
            <a:xfrm>
              <a:off x="2602411" y="5304201"/>
              <a:ext cx="2191660" cy="492443"/>
            </a:xfrm>
            <a:prstGeom prst="rect">
              <a:avLst/>
            </a:prstGeom>
            <a:noFill/>
          </p:spPr>
          <p:txBody>
            <a:bodyPr wrap="square" rtlCol="0">
              <a:spAutoFit/>
            </a:bodyPr>
            <a:lstStyle/>
            <a:p>
              <a:r>
                <a:rPr lang="en-US" altLang="zh-CN" b="1" dirty="0"/>
                <a:t>Source</a:t>
              </a:r>
              <a:r>
                <a:rPr lang="en-US" altLang="zh-CN" dirty="0"/>
                <a:t> Cloud</a:t>
              </a:r>
              <a:endParaRPr lang="zh-CN" altLang="en-US" dirty="0"/>
            </a:p>
          </p:txBody>
        </p:sp>
        <p:sp>
          <p:nvSpPr>
            <p:cNvPr id="17" name="文本框 16"/>
            <p:cNvSpPr txBox="1"/>
            <p:nvPr/>
          </p:nvSpPr>
          <p:spPr>
            <a:xfrm>
              <a:off x="7190380" y="5304200"/>
              <a:ext cx="2288900" cy="492443"/>
            </a:xfrm>
            <a:prstGeom prst="rect">
              <a:avLst/>
            </a:prstGeom>
            <a:noFill/>
          </p:spPr>
          <p:txBody>
            <a:bodyPr wrap="square" rtlCol="0">
              <a:spAutoFit/>
            </a:bodyPr>
            <a:lstStyle/>
            <a:p>
              <a:r>
                <a:rPr lang="en-US" altLang="zh-CN" b="1" dirty="0"/>
                <a:t>Target</a:t>
              </a:r>
              <a:r>
                <a:rPr lang="en-US" altLang="zh-CN" dirty="0"/>
                <a:t> Cloud</a:t>
              </a:r>
              <a:endParaRPr lang="zh-CN" altLang="en-US" dirty="0"/>
            </a:p>
          </p:txBody>
        </p:sp>
        <p:sp>
          <p:nvSpPr>
            <p:cNvPr id="20" name="矩形: 圆角 19"/>
            <p:cNvSpPr/>
            <p:nvPr/>
          </p:nvSpPr>
          <p:spPr>
            <a:xfrm>
              <a:off x="3873740" y="3156280"/>
              <a:ext cx="2148960" cy="1303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Frame 2</a:t>
              </a:r>
              <a:endParaRPr lang="zh-CN" altLang="en-US" sz="2100" dirty="0"/>
            </a:p>
          </p:txBody>
        </p:sp>
        <p:sp>
          <p:nvSpPr>
            <p:cNvPr id="8" name="箭头: 上弧形 7"/>
            <p:cNvSpPr/>
            <p:nvPr/>
          </p:nvSpPr>
          <p:spPr>
            <a:xfrm>
              <a:off x="2499360" y="2512920"/>
              <a:ext cx="2397760" cy="802640"/>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1" name="箭头: 上弧形 20"/>
            <p:cNvSpPr/>
            <p:nvPr/>
          </p:nvSpPr>
          <p:spPr>
            <a:xfrm>
              <a:off x="5455920" y="1916960"/>
              <a:ext cx="2509520" cy="802640"/>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文本框 21"/>
            <p:cNvSpPr txBox="1"/>
            <p:nvPr/>
          </p:nvSpPr>
          <p:spPr>
            <a:xfrm>
              <a:off x="3223500" y="2119788"/>
              <a:ext cx="1656080" cy="400109"/>
            </a:xfrm>
            <a:prstGeom prst="rect">
              <a:avLst/>
            </a:prstGeom>
            <a:noFill/>
          </p:spPr>
          <p:txBody>
            <a:bodyPr wrap="square" rtlCol="0">
              <a:spAutoFit/>
            </a:bodyPr>
            <a:lstStyle/>
            <a:p>
              <a:r>
                <a:rPr lang="en-US" altLang="zh-CN" sz="1350" dirty="0">
                  <a:solidFill>
                    <a:schemeClr val="accent3">
                      <a:lumMod val="50000"/>
                    </a:schemeClr>
                  </a:solidFill>
                </a:rPr>
                <a:t>Aligns</a:t>
              </a:r>
              <a:endParaRPr lang="zh-CN" altLang="en-US" sz="1350" dirty="0">
                <a:solidFill>
                  <a:schemeClr val="accent3">
                    <a:lumMod val="50000"/>
                  </a:schemeClr>
                </a:solidFill>
              </a:endParaRPr>
            </a:p>
          </p:txBody>
        </p:sp>
        <p:sp>
          <p:nvSpPr>
            <p:cNvPr id="23" name="文本框 22"/>
            <p:cNvSpPr txBox="1"/>
            <p:nvPr/>
          </p:nvSpPr>
          <p:spPr>
            <a:xfrm>
              <a:off x="6200380" y="1439308"/>
              <a:ext cx="1656080" cy="492443"/>
            </a:xfrm>
            <a:prstGeom prst="rect">
              <a:avLst/>
            </a:prstGeom>
            <a:noFill/>
          </p:spPr>
          <p:txBody>
            <a:bodyPr wrap="square" rtlCol="0">
              <a:spAutoFit/>
            </a:bodyPr>
            <a:lstStyle/>
            <a:p>
              <a:r>
                <a:rPr lang="en-US" altLang="zh-CN" dirty="0">
                  <a:solidFill>
                    <a:schemeClr val="accent3">
                      <a:lumMod val="50000"/>
                    </a:schemeClr>
                  </a:solidFill>
                </a:rPr>
                <a:t>Aligns</a:t>
              </a:r>
              <a:endParaRPr lang="zh-CN" altLang="en-US" sz="1350" dirty="0">
                <a:solidFill>
                  <a:schemeClr val="accent3">
                    <a:lumMod val="50000"/>
                  </a:schemeClr>
                </a:solidFill>
              </a:endParaRPr>
            </a:p>
          </p:txBody>
        </p:sp>
      </p:grpSp>
      <p:sp>
        <p:nvSpPr>
          <p:cNvPr id="3" name="日期占位符 2"/>
          <p:cNvSpPr>
            <a:spLocks noGrp="1"/>
          </p:cNvSpPr>
          <p:nvPr>
            <p:ph type="dt" sz="half" idx="10"/>
          </p:nvPr>
        </p:nvSpPr>
        <p:spPr/>
        <p:txBody>
          <a:bodyPr/>
          <a:lstStyle/>
          <a:p>
            <a:fld id="{FD19BAE7-E6E8-4AE5-939B-B06BA2B36D31}" type="datetime1">
              <a:rPr lang="en-IN" altLang="zh-CN" smtClean="0"/>
              <a:t>03-01-2017</a:t>
            </a:fld>
            <a:endParaRPr lang="en-IN"/>
          </a:p>
        </p:txBody>
      </p:sp>
      <p:sp>
        <p:nvSpPr>
          <p:cNvPr id="4" name="灯片编号占位符 3"/>
          <p:cNvSpPr>
            <a:spLocks noGrp="1"/>
          </p:cNvSpPr>
          <p:nvPr>
            <p:ph type="sldNum" sz="quarter" idx="12"/>
          </p:nvPr>
        </p:nvSpPr>
        <p:spPr/>
        <p:txBody>
          <a:bodyPr/>
          <a:lstStyle/>
          <a:p>
            <a:fld id="{4E8B87B4-422B-45F0-AE28-5DEC72ED87C3}" type="slidenum">
              <a:rPr lang="en-IN" smtClean="0"/>
              <a:t>24</a:t>
            </a:fld>
            <a:endParaRPr lang="en-IN"/>
          </a:p>
        </p:txBody>
      </p:sp>
      <p:sp>
        <p:nvSpPr>
          <p:cNvPr id="5" name="页脚占位符 4"/>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3210128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628560" y="1131030"/>
            <a:ext cx="7886430" cy="993870"/>
          </a:xfrm>
          <a:prstGeom prst="rect">
            <a:avLst/>
          </a:prstGeom>
        </p:spPr>
        <p:txBody>
          <a:bodyPr anchor="ctr"/>
          <a:lstStyle/>
          <a:p>
            <a:pPr>
              <a:lnSpc>
                <a:spcPct val="90000"/>
              </a:lnSpc>
            </a:pPr>
            <a:r>
              <a:rPr lang="en-US" altLang="zh-TW" sz="3300" dirty="0">
                <a:solidFill>
                  <a:srgbClr val="000000"/>
                </a:solidFill>
                <a:latin typeface="Times New Roman" panose="02020603050405020304" pitchFamily="18" charset="0"/>
                <a:cs typeface="Times New Roman" panose="02020603050405020304" pitchFamily="18" charset="0"/>
              </a:rPr>
              <a:t>Incremental ICP-based Registration</a:t>
            </a:r>
            <a:endParaRPr sz="1350" dirty="0">
              <a:latin typeface="Times New Roman" panose="02020603050405020304" pitchFamily="18" charset="0"/>
              <a:cs typeface="Times New Roman" panose="02020603050405020304" pitchFamily="18" charset="0"/>
            </a:endParaRPr>
          </a:p>
        </p:txBody>
      </p:sp>
      <p:sp>
        <p:nvSpPr>
          <p:cNvPr id="119" name="CustomShape 2"/>
          <p:cNvSpPr/>
          <p:nvPr/>
        </p:nvSpPr>
        <p:spPr>
          <a:xfrm>
            <a:off x="628560" y="2226420"/>
            <a:ext cx="7886430" cy="3263220"/>
          </a:xfrm>
          <a:prstGeom prst="rect">
            <a:avLst/>
          </a:prstGeom>
          <a:noFill/>
          <a:ln>
            <a:noFill/>
          </a:ln>
        </p:spPr>
        <p:txBody>
          <a:bodyPr/>
          <a:lstStyle/>
          <a:p>
            <a:pPr>
              <a:lnSpc>
                <a:spcPct val="90000"/>
              </a:lnSpc>
            </a:pPr>
            <a:endParaRPr sz="1350" dirty="0"/>
          </a:p>
        </p:txBody>
      </p:sp>
      <p:grpSp>
        <p:nvGrpSpPr>
          <p:cNvPr id="2" name="组合 1"/>
          <p:cNvGrpSpPr/>
          <p:nvPr/>
        </p:nvGrpSpPr>
        <p:grpSpPr>
          <a:xfrm>
            <a:off x="413430" y="2415356"/>
            <a:ext cx="8101560" cy="2554014"/>
            <a:chOff x="-75760" y="1945395"/>
            <a:chExt cx="10802080" cy="3405352"/>
          </a:xfrm>
        </p:grpSpPr>
        <p:sp>
          <p:nvSpPr>
            <p:cNvPr id="5" name="矩形: 圆角 4"/>
            <p:cNvSpPr/>
            <p:nvPr/>
          </p:nvSpPr>
          <p:spPr>
            <a:xfrm>
              <a:off x="787280" y="3979528"/>
              <a:ext cx="1212120" cy="643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t>Frame 1</a:t>
              </a:r>
              <a:endParaRPr lang="zh-CN" altLang="en-US" sz="1500" dirty="0"/>
            </a:p>
          </p:txBody>
        </p:sp>
        <p:sp>
          <p:nvSpPr>
            <p:cNvPr id="6" name="矩形: 圆角 5"/>
            <p:cNvSpPr/>
            <p:nvPr/>
          </p:nvSpPr>
          <p:spPr>
            <a:xfrm>
              <a:off x="579120" y="3495040"/>
              <a:ext cx="3180080" cy="1361440"/>
            </a:xfrm>
            <a:prstGeom prst="roundRect">
              <a:avLst/>
            </a:prstGeom>
            <a:noFill/>
            <a:ln w="698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1</a:t>
              </a:r>
              <a:endParaRPr lang="zh-CN" altLang="en-US" sz="2100" dirty="0"/>
            </a:p>
          </p:txBody>
        </p:sp>
        <p:sp>
          <p:nvSpPr>
            <p:cNvPr id="9" name="矩形: 圆角 8"/>
            <p:cNvSpPr/>
            <p:nvPr/>
          </p:nvSpPr>
          <p:spPr>
            <a:xfrm>
              <a:off x="3585170" y="3621795"/>
              <a:ext cx="1303200" cy="56566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t>Frame</a:t>
              </a:r>
              <a:r>
                <a:rPr lang="en-US" altLang="zh-CN" sz="1350" dirty="0"/>
                <a:t> 3</a:t>
              </a:r>
              <a:endParaRPr lang="zh-CN" altLang="en-US" sz="1350" dirty="0"/>
            </a:p>
          </p:txBody>
        </p:sp>
        <p:sp>
          <p:nvSpPr>
            <p:cNvPr id="11" name="文本框 10"/>
            <p:cNvSpPr txBox="1"/>
            <p:nvPr/>
          </p:nvSpPr>
          <p:spPr>
            <a:xfrm>
              <a:off x="8173271" y="2381310"/>
              <a:ext cx="1084920" cy="492443"/>
            </a:xfrm>
            <a:prstGeom prst="rect">
              <a:avLst/>
            </a:prstGeom>
            <a:noFill/>
          </p:spPr>
          <p:txBody>
            <a:bodyPr wrap="square" rtlCol="0">
              <a:spAutoFit/>
            </a:bodyPr>
            <a:lstStyle/>
            <a:p>
              <a:r>
                <a:rPr lang="zh-CN" altLang="en-US" b="1" dirty="0"/>
                <a:t>。。。</a:t>
              </a:r>
              <a:endParaRPr lang="zh-CN" altLang="en-US" dirty="0"/>
            </a:p>
          </p:txBody>
        </p:sp>
        <p:sp>
          <p:nvSpPr>
            <p:cNvPr id="17" name="矩形: 圆角 16"/>
            <p:cNvSpPr/>
            <p:nvPr/>
          </p:nvSpPr>
          <p:spPr>
            <a:xfrm>
              <a:off x="2211040" y="3979528"/>
              <a:ext cx="1212120" cy="643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t>Frame 2</a:t>
              </a:r>
              <a:endParaRPr lang="zh-CN" altLang="en-US" sz="1500" dirty="0"/>
            </a:p>
          </p:txBody>
        </p:sp>
        <p:sp>
          <p:nvSpPr>
            <p:cNvPr id="13" name="箭头: 上弧形 12"/>
            <p:cNvSpPr/>
            <p:nvPr/>
          </p:nvSpPr>
          <p:spPr>
            <a:xfrm>
              <a:off x="1486900" y="3620340"/>
              <a:ext cx="1330200" cy="399640"/>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箭头: 上弧形 17"/>
            <p:cNvSpPr/>
            <p:nvPr/>
          </p:nvSpPr>
          <p:spPr>
            <a:xfrm>
              <a:off x="2935260" y="3173004"/>
              <a:ext cx="1502920" cy="522144"/>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9" name="矩形: 圆角 18"/>
            <p:cNvSpPr/>
            <p:nvPr/>
          </p:nvSpPr>
          <p:spPr>
            <a:xfrm>
              <a:off x="187460" y="3048000"/>
              <a:ext cx="5246690" cy="2052319"/>
            </a:xfrm>
            <a:prstGeom prst="roundRect">
              <a:avLst/>
            </a:prstGeom>
            <a:noFill/>
            <a:ln w="698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dirty="0"/>
            </a:p>
          </p:txBody>
        </p:sp>
        <p:sp>
          <p:nvSpPr>
            <p:cNvPr id="14" name="箭头: 上弧形 13"/>
            <p:cNvSpPr/>
            <p:nvPr/>
          </p:nvSpPr>
          <p:spPr>
            <a:xfrm>
              <a:off x="4236770" y="2563165"/>
              <a:ext cx="1587750" cy="601865"/>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0" name="矩形: 圆角 19"/>
            <p:cNvSpPr/>
            <p:nvPr/>
          </p:nvSpPr>
          <p:spPr>
            <a:xfrm>
              <a:off x="5232160" y="3141090"/>
              <a:ext cx="1303200" cy="565660"/>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t>Frame</a:t>
              </a:r>
              <a:r>
                <a:rPr lang="en-US" altLang="zh-CN" sz="1350" dirty="0"/>
                <a:t> 4</a:t>
              </a:r>
              <a:endParaRPr lang="zh-CN" altLang="en-US" sz="1350" dirty="0"/>
            </a:p>
          </p:txBody>
        </p:sp>
        <p:sp>
          <p:nvSpPr>
            <p:cNvPr id="21" name="矩形: 圆角 20"/>
            <p:cNvSpPr/>
            <p:nvPr/>
          </p:nvSpPr>
          <p:spPr>
            <a:xfrm>
              <a:off x="-75760" y="2407542"/>
              <a:ext cx="6832160" cy="2943205"/>
            </a:xfrm>
            <a:prstGeom prst="roundRect">
              <a:avLst/>
            </a:prstGeom>
            <a:noFill/>
            <a:ln w="698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dirty="0"/>
            </a:p>
          </p:txBody>
        </p:sp>
        <p:sp>
          <p:nvSpPr>
            <p:cNvPr id="22" name="矩形: 圆角 21"/>
            <p:cNvSpPr/>
            <p:nvPr/>
          </p:nvSpPr>
          <p:spPr>
            <a:xfrm>
              <a:off x="6585520" y="2381688"/>
              <a:ext cx="1303200" cy="565660"/>
            </a:xfrm>
            <a:prstGeom prst="roundRect">
              <a:avLst/>
            </a:prstGeom>
            <a:solidFill>
              <a:schemeClr val="accent5">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t>Frame</a:t>
              </a:r>
              <a:r>
                <a:rPr lang="en-US" altLang="zh-CN" sz="1350" dirty="0"/>
                <a:t> 5</a:t>
              </a:r>
              <a:endParaRPr lang="zh-CN" altLang="en-US" sz="1350" dirty="0"/>
            </a:p>
          </p:txBody>
        </p:sp>
        <p:sp>
          <p:nvSpPr>
            <p:cNvPr id="23" name="箭头: 上弧形 22"/>
            <p:cNvSpPr/>
            <p:nvPr/>
          </p:nvSpPr>
          <p:spPr>
            <a:xfrm>
              <a:off x="5649370" y="1945395"/>
              <a:ext cx="1587750" cy="601865"/>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4" name="矩形: 圆角 23"/>
            <p:cNvSpPr/>
            <p:nvPr/>
          </p:nvSpPr>
          <p:spPr>
            <a:xfrm>
              <a:off x="9423120" y="2381688"/>
              <a:ext cx="1303200" cy="565660"/>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t>Frame</a:t>
              </a:r>
              <a:r>
                <a:rPr lang="en-US" altLang="zh-CN" sz="1350" dirty="0"/>
                <a:t> N</a:t>
              </a:r>
              <a:endParaRPr lang="zh-CN" altLang="en-US" sz="1350" dirty="0"/>
            </a:p>
          </p:txBody>
        </p:sp>
      </p:grpSp>
      <p:sp>
        <p:nvSpPr>
          <p:cNvPr id="3" name="日期占位符 2"/>
          <p:cNvSpPr>
            <a:spLocks noGrp="1"/>
          </p:cNvSpPr>
          <p:nvPr>
            <p:ph type="dt" sz="half" idx="10"/>
          </p:nvPr>
        </p:nvSpPr>
        <p:spPr/>
        <p:txBody>
          <a:bodyPr/>
          <a:lstStyle/>
          <a:p>
            <a:fld id="{579A13FD-BD54-4F35-95CB-7EA85DE48E0D}" type="datetime1">
              <a:rPr lang="en-IN" altLang="zh-CN" smtClean="0"/>
              <a:t>03-01-2017</a:t>
            </a:fld>
            <a:endParaRPr lang="en-IN"/>
          </a:p>
        </p:txBody>
      </p:sp>
      <p:sp>
        <p:nvSpPr>
          <p:cNvPr id="4" name="灯片编号占位符 3"/>
          <p:cNvSpPr>
            <a:spLocks noGrp="1"/>
          </p:cNvSpPr>
          <p:nvPr>
            <p:ph type="sldNum" sz="quarter" idx="12"/>
          </p:nvPr>
        </p:nvSpPr>
        <p:spPr/>
        <p:txBody>
          <a:bodyPr/>
          <a:lstStyle/>
          <a:p>
            <a:fld id="{4E8B87B4-422B-45F0-AE28-5DEC72ED87C3}" type="slidenum">
              <a:rPr lang="en-IN" smtClean="0"/>
              <a:t>25</a:t>
            </a:fld>
            <a:endParaRPr lang="en-IN"/>
          </a:p>
        </p:txBody>
      </p:sp>
      <p:sp>
        <p:nvSpPr>
          <p:cNvPr id="7" name="页脚占位符 6"/>
          <p:cNvSpPr>
            <a:spLocks noGrp="1"/>
          </p:cNvSpPr>
          <p:nvPr>
            <p:ph type="ftr" sz="quarter" idx="11"/>
          </p:nvPr>
        </p:nvSpPr>
        <p:spPr/>
        <p:txBody>
          <a:bodyPr/>
          <a:lstStyle/>
          <a:p>
            <a:r>
              <a:rPr lang="en-US"/>
              <a:t>Centre Universitaire Condorcet - Master Computer Vision</a:t>
            </a:r>
            <a:endParaRPr lang="en-IN"/>
          </a:p>
        </p:txBody>
      </p:sp>
      <p:sp>
        <p:nvSpPr>
          <p:cNvPr id="25" name="文本框 24"/>
          <p:cNvSpPr txBox="1"/>
          <p:nvPr/>
        </p:nvSpPr>
        <p:spPr>
          <a:xfrm>
            <a:off x="1969800" y="5070890"/>
            <a:ext cx="5770552" cy="369332"/>
          </a:xfrm>
          <a:prstGeom prst="rect">
            <a:avLst/>
          </a:prstGeom>
          <a:noFill/>
        </p:spPr>
        <p:txBody>
          <a:bodyPr wrap="square" rtlCol="0">
            <a:spAutoFit/>
          </a:bodyPr>
          <a:lstStyle/>
          <a:p>
            <a:r>
              <a:rPr lang="en-US" altLang="zh-CN" b="1" dirty="0"/>
              <a:t>Light </a:t>
            </a:r>
            <a:r>
              <a:rPr lang="en-US" altLang="zh-CN" b="1" dirty="0" err="1"/>
              <a:t>downsampling</a:t>
            </a:r>
            <a:r>
              <a:rPr lang="en-US" altLang="zh-CN" b="1" dirty="0"/>
              <a:t> in between for speed enhancement</a:t>
            </a:r>
            <a:endParaRPr lang="zh-CN" altLang="en-US" dirty="0"/>
          </a:p>
        </p:txBody>
      </p:sp>
    </p:spTree>
    <p:extLst>
      <p:ext uri="{BB962C8B-B14F-4D97-AF65-F5344CB8AC3E}">
        <p14:creationId xmlns:p14="http://schemas.microsoft.com/office/powerpoint/2010/main" val="33272048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628560" y="1131030"/>
            <a:ext cx="7886430" cy="993870"/>
          </a:xfrm>
          <a:prstGeom prst="rect">
            <a:avLst/>
          </a:prstGeom>
        </p:spPr>
        <p:txBody>
          <a:bodyPr anchor="ctr"/>
          <a:lstStyle/>
          <a:p>
            <a:pPr>
              <a:lnSpc>
                <a:spcPct val="90000"/>
              </a:lnSpc>
            </a:pPr>
            <a:r>
              <a:rPr lang="en-US" altLang="zh-CN" sz="3300" dirty="0">
                <a:solidFill>
                  <a:srgbClr val="000000"/>
                </a:solidFill>
                <a:latin typeface="Times New Roman" panose="02020603050405020304" pitchFamily="18" charset="0"/>
                <a:cs typeface="Times New Roman" panose="02020603050405020304" pitchFamily="18" charset="0"/>
              </a:rPr>
              <a:t>Alternative: Two ICPs in Sequence</a:t>
            </a:r>
            <a:endParaRPr sz="1350" dirty="0">
              <a:latin typeface="Times New Roman" panose="02020603050405020304" pitchFamily="18" charset="0"/>
              <a:cs typeface="Times New Roman" panose="02020603050405020304" pitchFamily="18" charset="0"/>
            </a:endParaRPr>
          </a:p>
        </p:txBody>
      </p:sp>
      <p:sp>
        <p:nvSpPr>
          <p:cNvPr id="119" name="CustomShape 2"/>
          <p:cNvSpPr/>
          <p:nvPr/>
        </p:nvSpPr>
        <p:spPr>
          <a:xfrm>
            <a:off x="628560" y="2226420"/>
            <a:ext cx="7886430" cy="3263220"/>
          </a:xfrm>
          <a:prstGeom prst="rect">
            <a:avLst/>
          </a:prstGeom>
          <a:noFill/>
          <a:ln>
            <a:noFill/>
          </a:ln>
        </p:spPr>
        <p:txBody>
          <a:bodyPr/>
          <a:lstStyle/>
          <a:p>
            <a:pPr>
              <a:lnSpc>
                <a:spcPct val="90000"/>
              </a:lnSpc>
            </a:pPr>
            <a:endParaRPr sz="1350" dirty="0"/>
          </a:p>
        </p:txBody>
      </p:sp>
      <p:sp>
        <p:nvSpPr>
          <p:cNvPr id="4" name="TextShape 2"/>
          <p:cNvSpPr txBox="1"/>
          <p:nvPr/>
        </p:nvSpPr>
        <p:spPr>
          <a:xfrm>
            <a:off x="742860" y="2340720"/>
            <a:ext cx="7886430" cy="3263220"/>
          </a:xfrm>
          <a:prstGeom prst="rect">
            <a:avLst/>
          </a:prstGeom>
        </p:spPr>
        <p:txBody>
          <a:bodyPr/>
          <a:lstStyle/>
          <a:p>
            <a:pPr>
              <a:lnSpc>
                <a:spcPct val="150000"/>
              </a:lnSpc>
              <a:buFont typeface="Arial"/>
              <a:buChar char="•"/>
            </a:pPr>
            <a:r>
              <a:rPr lang="en-US" altLang="zh-CN" sz="2100" dirty="0">
                <a:solidFill>
                  <a:srgbClr val="000000"/>
                </a:solidFill>
                <a:latin typeface="Times New Roman" panose="02020603050405020304" pitchFamily="18" charset="0"/>
                <a:cs typeface="Times New Roman" panose="02020603050405020304" pitchFamily="18" charset="0"/>
              </a:rPr>
              <a:t>First ICP for initial alignment in case of limited overlapping (looser false correspondence rejection criteria)</a:t>
            </a:r>
          </a:p>
          <a:p>
            <a:pPr>
              <a:lnSpc>
                <a:spcPct val="150000"/>
              </a:lnSpc>
              <a:buFont typeface="Arial"/>
              <a:buChar char="•"/>
            </a:pPr>
            <a:r>
              <a:rPr lang="de-DE" altLang="zh-TW" sz="2100" dirty="0">
                <a:solidFill>
                  <a:srgbClr val="000000"/>
                </a:solidFill>
                <a:latin typeface="Times New Roman" panose="02020603050405020304" pitchFamily="18" charset="0"/>
                <a:cs typeface="Times New Roman" panose="02020603050405020304" pitchFamily="18" charset="0"/>
              </a:rPr>
              <a:t>Second ICP for refining alignment (strict rejection criteria)</a:t>
            </a:r>
          </a:p>
          <a:p>
            <a:pPr>
              <a:lnSpc>
                <a:spcPct val="150000"/>
              </a:lnSpc>
            </a:pPr>
            <a:endParaRPr lang="de-DE" sz="1350" dirty="0">
              <a:latin typeface="Times New Roman" panose="02020603050405020304" pitchFamily="18" charset="0"/>
              <a:cs typeface="Times New Roman" panose="02020603050405020304" pitchFamily="18" charset="0"/>
            </a:endParaRPr>
          </a:p>
          <a:p>
            <a:pPr>
              <a:lnSpc>
                <a:spcPct val="150000"/>
              </a:lnSpc>
              <a:buFont typeface="Arial"/>
              <a:buChar char="•"/>
            </a:pPr>
            <a:endParaRPr sz="1350"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fld id="{131F2A78-50E6-4772-B689-7915E102A254}"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26</a:t>
            </a:fld>
            <a:endParaRPr lang="en-IN"/>
          </a:p>
        </p:txBody>
      </p:sp>
      <p:sp>
        <p:nvSpPr>
          <p:cNvPr id="5" name="页脚占位符 4"/>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18352870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628560" y="908720"/>
            <a:ext cx="7886430" cy="993870"/>
          </a:xfrm>
          <a:prstGeom prst="rect">
            <a:avLst/>
          </a:prstGeom>
        </p:spPr>
        <p:txBody>
          <a:bodyPr anchor="ctr"/>
          <a:lstStyle/>
          <a:p>
            <a:pPr>
              <a:lnSpc>
                <a:spcPct val="90000"/>
              </a:lnSpc>
            </a:pPr>
            <a:r>
              <a:rPr lang="en-US" sz="3300" dirty="0">
                <a:solidFill>
                  <a:srgbClr val="000000"/>
                </a:solidFill>
                <a:latin typeface="Times New Roman" panose="02020603050405020304" pitchFamily="18" charset="0"/>
                <a:cs typeface="Times New Roman" panose="02020603050405020304" pitchFamily="18" charset="0"/>
              </a:rPr>
              <a:t>Smoothing</a:t>
            </a:r>
            <a:endParaRPr sz="1350" dirty="0">
              <a:latin typeface="Times New Roman" panose="02020603050405020304" pitchFamily="18" charset="0"/>
              <a:cs typeface="Times New Roman" panose="02020603050405020304" pitchFamily="18" charset="0"/>
            </a:endParaRPr>
          </a:p>
        </p:txBody>
      </p:sp>
      <p:sp>
        <p:nvSpPr>
          <p:cNvPr id="119" name="CustomShape 2"/>
          <p:cNvSpPr/>
          <p:nvPr/>
        </p:nvSpPr>
        <p:spPr>
          <a:xfrm>
            <a:off x="628560" y="2226420"/>
            <a:ext cx="7886430" cy="3263220"/>
          </a:xfrm>
          <a:prstGeom prst="rect">
            <a:avLst/>
          </a:prstGeom>
          <a:noFill/>
          <a:ln>
            <a:noFill/>
          </a:ln>
        </p:spPr>
        <p:txBody>
          <a:bodyPr/>
          <a:lstStyle/>
          <a:p>
            <a:pPr>
              <a:lnSpc>
                <a:spcPct val="90000"/>
              </a:lnSpc>
            </a:pPr>
            <a:endParaRPr sz="1350" dirty="0"/>
          </a:p>
        </p:txBody>
      </p:sp>
      <p:sp>
        <p:nvSpPr>
          <p:cNvPr id="4" name="TextShape 2"/>
          <p:cNvSpPr txBox="1"/>
          <p:nvPr/>
        </p:nvSpPr>
        <p:spPr>
          <a:xfrm>
            <a:off x="742860" y="2124900"/>
            <a:ext cx="7886430" cy="3263220"/>
          </a:xfrm>
          <a:prstGeom prst="rect">
            <a:avLst/>
          </a:prstGeom>
        </p:spPr>
        <p:txBody>
          <a:bodyPr/>
          <a:lstStyle/>
          <a:p>
            <a:pPr>
              <a:lnSpc>
                <a:spcPct val="9000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Moving least squares surface reconstruction smooths noisy data</a:t>
            </a:r>
          </a:p>
          <a:p>
            <a:pPr>
              <a:lnSpc>
                <a:spcPct val="9000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Multi-layer to single surface </a:t>
            </a:r>
          </a:p>
          <a:p>
            <a:pPr>
              <a:lnSpc>
                <a:spcPct val="9000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Crucial step for proper meshing</a:t>
            </a:r>
          </a:p>
          <a:p>
            <a:pPr>
              <a:lnSpc>
                <a:spcPct val="90000"/>
              </a:lnSpc>
              <a:buFont typeface="Arial"/>
              <a:buChar char="•"/>
            </a:pPr>
            <a:endParaRPr lang="en-US" sz="2100" dirty="0">
              <a:solidFill>
                <a:srgbClr val="000000"/>
              </a:solidFill>
              <a:latin typeface="Times New Roman" panose="02020603050405020304" pitchFamily="18" charset="0"/>
              <a:cs typeface="Times New Roman" panose="02020603050405020304" pitchFamily="18" charset="0"/>
            </a:endParaRPr>
          </a:p>
          <a:p>
            <a:pPr>
              <a:lnSpc>
                <a:spcPct val="90000"/>
              </a:lnSpc>
              <a:buFont typeface="Arial"/>
              <a:buChar char="•"/>
            </a:pPr>
            <a:endParaRPr lang="de-DE" sz="1350" dirty="0">
              <a:latin typeface="Times New Roman" panose="02020603050405020304" pitchFamily="18" charset="0"/>
              <a:cs typeface="Times New Roman" panose="02020603050405020304" pitchFamily="18" charset="0"/>
            </a:endParaRPr>
          </a:p>
          <a:p>
            <a:pPr>
              <a:lnSpc>
                <a:spcPct val="90000"/>
              </a:lnSpc>
              <a:buFont typeface="Arial"/>
              <a:buChar char="•"/>
            </a:pPr>
            <a:endParaRPr sz="1350"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fld id="{56178892-4F31-4AB0-BBDE-7822BA449E76}"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27</a:t>
            </a:fld>
            <a:endParaRPr lang="en-IN"/>
          </a:p>
        </p:txBody>
      </p:sp>
      <p:sp>
        <p:nvSpPr>
          <p:cNvPr id="5" name="页脚占位符 4"/>
          <p:cNvSpPr>
            <a:spLocks noGrp="1"/>
          </p:cNvSpPr>
          <p:nvPr>
            <p:ph type="ftr" sz="quarter" idx="11"/>
          </p:nvPr>
        </p:nvSpPr>
        <p:spPr/>
        <p:txBody>
          <a:bodyPr/>
          <a:lstStyle/>
          <a:p>
            <a:r>
              <a:rPr lang="en-US"/>
              <a:t>Centre Universitaire Condorcet - Master Computer Vision</a:t>
            </a:r>
            <a:endParaRPr lang="en-IN"/>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3140968"/>
            <a:ext cx="5738850" cy="3099737"/>
          </a:xfrm>
          <a:prstGeom prst="rect">
            <a:avLst/>
          </a:prstGeom>
        </p:spPr>
      </p:pic>
    </p:spTree>
    <p:extLst>
      <p:ext uri="{BB962C8B-B14F-4D97-AF65-F5344CB8AC3E}">
        <p14:creationId xmlns:p14="http://schemas.microsoft.com/office/powerpoint/2010/main" val="24189410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628560" y="908720"/>
            <a:ext cx="7886430" cy="993870"/>
          </a:xfrm>
          <a:prstGeom prst="rect">
            <a:avLst/>
          </a:prstGeom>
        </p:spPr>
        <p:txBody>
          <a:bodyPr anchor="ctr"/>
          <a:lstStyle/>
          <a:p>
            <a:pPr>
              <a:lnSpc>
                <a:spcPct val="90000"/>
              </a:lnSpc>
            </a:pPr>
            <a:r>
              <a:rPr lang="en-US" sz="3300" dirty="0">
                <a:solidFill>
                  <a:srgbClr val="000000"/>
                </a:solidFill>
                <a:latin typeface="Times New Roman" panose="02020603050405020304" pitchFamily="18" charset="0"/>
                <a:cs typeface="Times New Roman" panose="02020603050405020304" pitchFamily="18" charset="0"/>
              </a:rPr>
              <a:t>Smoothing – Noisy Data V.S. Details</a:t>
            </a:r>
            <a:endParaRPr sz="1350" dirty="0">
              <a:latin typeface="Times New Roman" panose="02020603050405020304" pitchFamily="18" charset="0"/>
              <a:cs typeface="Times New Roman" panose="02020603050405020304" pitchFamily="18" charset="0"/>
            </a:endParaRPr>
          </a:p>
        </p:txBody>
      </p:sp>
      <p:sp>
        <p:nvSpPr>
          <p:cNvPr id="119" name="CustomShape 2"/>
          <p:cNvSpPr/>
          <p:nvPr/>
        </p:nvSpPr>
        <p:spPr>
          <a:xfrm>
            <a:off x="628560" y="2226420"/>
            <a:ext cx="7886430" cy="3263220"/>
          </a:xfrm>
          <a:prstGeom prst="rect">
            <a:avLst/>
          </a:prstGeom>
          <a:noFill/>
          <a:ln>
            <a:noFill/>
          </a:ln>
        </p:spPr>
        <p:txBody>
          <a:bodyPr/>
          <a:lstStyle/>
          <a:p>
            <a:pPr>
              <a:lnSpc>
                <a:spcPct val="90000"/>
              </a:lnSpc>
            </a:pPr>
            <a:endParaRPr sz="1350" dirty="0"/>
          </a:p>
        </p:txBody>
      </p:sp>
      <p:sp>
        <p:nvSpPr>
          <p:cNvPr id="4" name="TextShape 2"/>
          <p:cNvSpPr txBox="1"/>
          <p:nvPr/>
        </p:nvSpPr>
        <p:spPr>
          <a:xfrm>
            <a:off x="742860" y="2124900"/>
            <a:ext cx="7886430" cy="3263220"/>
          </a:xfrm>
          <a:prstGeom prst="rect">
            <a:avLst/>
          </a:prstGeom>
        </p:spPr>
        <p:txBody>
          <a:bodyPr/>
          <a:lstStyle/>
          <a:p>
            <a:pPr>
              <a:lnSpc>
                <a:spcPct val="90000"/>
              </a:lnSpc>
              <a:buFont typeface="Arial"/>
              <a:buChar char="•"/>
            </a:pPr>
            <a:endParaRPr lang="en-US" sz="2100" dirty="0">
              <a:solidFill>
                <a:srgbClr val="000000"/>
              </a:solidFill>
              <a:latin typeface="Times New Roman" panose="02020603050405020304" pitchFamily="18" charset="0"/>
              <a:cs typeface="Times New Roman" panose="02020603050405020304" pitchFamily="18" charset="0"/>
            </a:endParaRPr>
          </a:p>
          <a:p>
            <a:pPr>
              <a:lnSpc>
                <a:spcPct val="90000"/>
              </a:lnSpc>
              <a:buFont typeface="Arial"/>
              <a:buChar char="•"/>
            </a:pPr>
            <a:endParaRPr lang="de-DE" sz="1350" dirty="0">
              <a:latin typeface="Times New Roman" panose="02020603050405020304" pitchFamily="18" charset="0"/>
              <a:cs typeface="Times New Roman" panose="02020603050405020304" pitchFamily="18" charset="0"/>
            </a:endParaRPr>
          </a:p>
          <a:p>
            <a:pPr>
              <a:lnSpc>
                <a:spcPct val="90000"/>
              </a:lnSpc>
              <a:buFont typeface="Arial"/>
              <a:buChar char="•"/>
            </a:pPr>
            <a:endParaRPr sz="1350"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fld id="{56178892-4F31-4AB0-BBDE-7822BA449E76}" type="datetime1">
              <a:rPr lang="en-IN" altLang="zh-CN" smtClean="0"/>
              <a:t>03-01-2017</a:t>
            </a:fld>
            <a:endParaRPr lang="en-IN"/>
          </a:p>
        </p:txBody>
      </p:sp>
      <p:sp>
        <p:nvSpPr>
          <p:cNvPr id="3" name="灯片编号占位符 2"/>
          <p:cNvSpPr>
            <a:spLocks noGrp="1"/>
          </p:cNvSpPr>
          <p:nvPr>
            <p:ph type="sldNum" sz="quarter" idx="12"/>
          </p:nvPr>
        </p:nvSpPr>
        <p:spPr/>
        <p:txBody>
          <a:bodyPr/>
          <a:lstStyle/>
          <a:p>
            <a:fld id="{4E8B87B4-422B-45F0-AE28-5DEC72ED87C3}" type="slidenum">
              <a:rPr lang="en-IN" smtClean="0"/>
              <a:t>28</a:t>
            </a:fld>
            <a:endParaRPr lang="en-IN"/>
          </a:p>
        </p:txBody>
      </p:sp>
      <p:sp>
        <p:nvSpPr>
          <p:cNvPr id="5" name="页脚占位符 4"/>
          <p:cNvSpPr>
            <a:spLocks noGrp="1"/>
          </p:cNvSpPr>
          <p:nvPr>
            <p:ph type="ftr" sz="quarter" idx="11"/>
          </p:nvPr>
        </p:nvSpPr>
        <p:spPr/>
        <p:txBody>
          <a:bodyPr/>
          <a:lstStyle/>
          <a:p>
            <a:r>
              <a:rPr lang="en-US"/>
              <a:t>Centre Universitaire Condorcet - Master Computer Vision</a:t>
            </a:r>
            <a:endParaRPr lang="en-I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860" y="1988840"/>
            <a:ext cx="7642140" cy="3860462"/>
          </a:xfrm>
          <a:prstGeom prst="rect">
            <a:avLst/>
          </a:prstGeom>
        </p:spPr>
      </p:pic>
    </p:spTree>
    <p:extLst>
      <p:ext uri="{BB962C8B-B14F-4D97-AF65-F5344CB8AC3E}">
        <p14:creationId xmlns:p14="http://schemas.microsoft.com/office/powerpoint/2010/main" val="258080455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88640"/>
            <a:ext cx="7543800" cy="1450757"/>
          </a:xfrm>
        </p:spPr>
        <p:txBody>
          <a:bodyPr/>
          <a:lstStyle/>
          <a:p>
            <a:r>
              <a:rPr lang="en-IN" altLang="zh-CN" dirty="0">
                <a:latin typeface="Times New Roman" panose="02020603050405020304" pitchFamily="18" charset="0"/>
                <a:cs typeface="Times New Roman" panose="02020603050405020304" pitchFamily="18" charset="0"/>
              </a:rPr>
              <a:t>Greedy Projection Triangulation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22960" y="2492896"/>
            <a:ext cx="7543801" cy="3024336"/>
          </a:xfrm>
        </p:spPr>
        <p:txBody>
          <a:bodyPr/>
          <a:lstStyle/>
          <a:p>
            <a:pPr>
              <a:buFont typeface="Wingdings" panose="05000000000000000000" pitchFamily="2" charset="2"/>
              <a:buChar char="l"/>
            </a:pPr>
            <a:r>
              <a:rPr lang="en-IN" dirty="0">
                <a:latin typeface="Times New Roman" panose="02020603050405020304" pitchFamily="18" charset="0"/>
                <a:cs typeface="Times New Roman" panose="02020603050405020304" pitchFamily="18" charset="0"/>
              </a:rPr>
              <a:t>For Reliability and accuracy of the mesh three topics are important:</a:t>
            </a:r>
          </a:p>
          <a:p>
            <a:pPr>
              <a:buFont typeface="Wingdings" panose="05000000000000000000" pitchFamily="2" charset="2"/>
              <a:buChar char="l"/>
            </a:pPr>
            <a:r>
              <a:rPr lang="en-IN" dirty="0">
                <a:latin typeface="Times New Roman" panose="02020603050405020304" pitchFamily="18" charset="0"/>
                <a:cs typeface="Times New Roman" panose="02020603050405020304" pitchFamily="18" charset="0"/>
              </a:rPr>
              <a:t>Noise</a:t>
            </a:r>
          </a:p>
          <a:p>
            <a:pPr>
              <a:buFont typeface="Wingdings" panose="05000000000000000000" pitchFamily="2" charset="2"/>
              <a:buChar char="l"/>
            </a:pPr>
            <a:r>
              <a:rPr lang="en-IN" dirty="0">
                <a:latin typeface="Times New Roman" panose="02020603050405020304" pitchFamily="18" charset="0"/>
                <a:cs typeface="Times New Roman" panose="02020603050405020304" pitchFamily="18" charset="0"/>
              </a:rPr>
              <a:t>Holes</a:t>
            </a:r>
          </a:p>
          <a:p>
            <a:pPr>
              <a:buFont typeface="Wingdings" panose="05000000000000000000" pitchFamily="2" charset="2"/>
              <a:buChar char="l"/>
            </a:pPr>
            <a:r>
              <a:rPr lang="en-IN" dirty="0">
                <a:latin typeface="Times New Roman" panose="02020603050405020304" pitchFamily="18" charset="0"/>
                <a:cs typeface="Times New Roman" panose="02020603050405020304" pitchFamily="18" charset="0"/>
              </a:rPr>
              <a:t>Details</a:t>
            </a:r>
          </a:p>
        </p:txBody>
      </p:sp>
      <p:sp>
        <p:nvSpPr>
          <p:cNvPr id="4" name="日期占位符 3"/>
          <p:cNvSpPr>
            <a:spLocks noGrp="1"/>
          </p:cNvSpPr>
          <p:nvPr>
            <p:ph type="dt" sz="half" idx="10"/>
          </p:nvPr>
        </p:nvSpPr>
        <p:spPr/>
        <p:txBody>
          <a:bodyPr/>
          <a:lstStyle/>
          <a:p>
            <a:fld id="{E75BC752-6D3B-4B2A-819A-9E6D370BE773}"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29</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410707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Outline</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22959" y="1845734"/>
            <a:ext cx="7543801" cy="3455474"/>
          </a:xfrm>
        </p:spPr>
        <p:txBody>
          <a:bodyPr>
            <a:noAutofit/>
          </a:bodyPr>
          <a:lstStyle/>
          <a:p>
            <a:pPr marL="457200" indent="-457200">
              <a:buFont typeface="+mj-lt"/>
              <a:buAutoNum type="arabicPeriod"/>
            </a:pPr>
            <a:r>
              <a:rPr lang="en-US" altLang="zh-CN" sz="2800" dirty="0">
                <a:latin typeface="Times New Roman" panose="02020603050405020304" pitchFamily="18" charset="0"/>
                <a:cs typeface="Times New Roman" panose="02020603050405020304" pitchFamily="18" charset="0"/>
              </a:rPr>
              <a:t>Problem statement</a:t>
            </a:r>
          </a:p>
          <a:p>
            <a:pPr marL="457200" indent="-457200">
              <a:buFont typeface="+mj-lt"/>
              <a:buAutoNum type="arabicPeriod"/>
            </a:pPr>
            <a:r>
              <a:rPr lang="en-US" altLang="zh-CN" sz="2800" dirty="0">
                <a:latin typeface="Times New Roman" panose="02020603050405020304" pitchFamily="18" charset="0"/>
                <a:cs typeface="Times New Roman" panose="02020603050405020304" pitchFamily="18" charset="0"/>
              </a:rPr>
              <a:t>Introduction</a:t>
            </a:r>
          </a:p>
          <a:p>
            <a:pPr marL="457200" indent="-457200">
              <a:buFont typeface="+mj-lt"/>
              <a:buAutoNum type="arabicPeriod"/>
            </a:pPr>
            <a:r>
              <a:rPr lang="en-US" altLang="zh-CN" sz="2800" dirty="0">
                <a:latin typeface="Times New Roman" panose="02020603050405020304" pitchFamily="18" charset="0"/>
                <a:cs typeface="Times New Roman" panose="02020603050405020304" pitchFamily="18" charset="0"/>
              </a:rPr>
              <a:t>Project management</a:t>
            </a:r>
          </a:p>
          <a:p>
            <a:pPr marL="457200" indent="-457200">
              <a:buFont typeface="+mj-lt"/>
              <a:buAutoNum type="arabicPeriod"/>
            </a:pPr>
            <a:r>
              <a:rPr lang="en-US" altLang="zh-CN" sz="2800" dirty="0">
                <a:latin typeface="Times New Roman" panose="02020603050405020304" pitchFamily="18" charset="0"/>
                <a:cs typeface="Times New Roman" panose="02020603050405020304" pitchFamily="18" charset="0"/>
              </a:rPr>
              <a:t>Technical parts</a:t>
            </a:r>
          </a:p>
          <a:p>
            <a:pPr marL="457200" indent="-457200">
              <a:buFont typeface="+mj-lt"/>
              <a:buAutoNum type="arabicPeriod"/>
            </a:pPr>
            <a:r>
              <a:rPr lang="en-US" altLang="zh-CN" sz="2800" dirty="0" err="1">
                <a:latin typeface="Times New Roman" panose="02020603050405020304" pitchFamily="18" charset="0"/>
                <a:cs typeface="Times New Roman" panose="02020603050405020304" pitchFamily="18" charset="0"/>
              </a:rPr>
              <a:t>Qt</a:t>
            </a:r>
            <a:r>
              <a:rPr lang="en-US" altLang="zh-CN" sz="2800" dirty="0">
                <a:latin typeface="Times New Roman" panose="02020603050405020304" pitchFamily="18" charset="0"/>
                <a:cs typeface="Times New Roman" panose="02020603050405020304" pitchFamily="18" charset="0"/>
              </a:rPr>
              <a:t> classes</a:t>
            </a:r>
          </a:p>
          <a:p>
            <a:pPr marL="457200" indent="-457200">
              <a:buFont typeface="+mj-lt"/>
              <a:buAutoNum type="arabicPeriod"/>
            </a:pPr>
            <a:r>
              <a:rPr lang="en-US" altLang="zh-CN" sz="2800" dirty="0">
                <a:latin typeface="Times New Roman" panose="02020603050405020304" pitchFamily="18" charset="0"/>
                <a:cs typeface="Times New Roman" panose="02020603050405020304" pitchFamily="18" charset="0"/>
              </a:rPr>
              <a:t>Turning table </a:t>
            </a:r>
          </a:p>
          <a:p>
            <a:pPr marL="457200" indent="-457200">
              <a:buFont typeface="+mj-lt"/>
              <a:buAutoNum type="arabicPeriod"/>
            </a:pPr>
            <a:r>
              <a:rPr lang="en-US" altLang="zh-CN" sz="2800" dirty="0">
                <a:latin typeface="Times New Roman" panose="02020603050405020304" pitchFamily="18" charset="0"/>
                <a:cs typeface="Times New Roman" panose="02020603050405020304" pitchFamily="18" charset="0"/>
              </a:rPr>
              <a:t>Conclusion</a:t>
            </a:r>
          </a:p>
          <a:p>
            <a:pPr marL="457200" indent="-457200">
              <a:buFont typeface="+mj-lt"/>
              <a:buAutoNum type="arabicPeriod"/>
            </a:pPr>
            <a:endParaRPr lang="en-US" altLang="zh-CN" sz="28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zh-CN" altLang="en-US" sz="2800" dirty="0">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6D80CE86-9F1E-47B3-9D9D-07D45B032EC0}"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3</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2474450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Meshing</a:t>
            </a:r>
          </a:p>
        </p:txBody>
      </p:sp>
      <p:sp>
        <p:nvSpPr>
          <p:cNvPr id="3" name="Content Placeholder 2"/>
          <p:cNvSpPr>
            <a:spLocks noGrp="1"/>
          </p:cNvSpPr>
          <p:nvPr>
            <p:ph idx="1"/>
          </p:nvPr>
        </p:nvSpPr>
        <p:spPr/>
        <p:txBody>
          <a:bodyPr>
            <a:normAutofit/>
          </a:bodyPr>
          <a:lstStyle/>
          <a:p>
            <a:pPr marL="457200" indent="-457200">
              <a:buFont typeface="Arial" pitchFamily="34" charset="0"/>
              <a:buChar char="•"/>
            </a:pPr>
            <a:r>
              <a:rPr lang="en-IN" altLang="zh-CN" sz="2800" dirty="0">
                <a:latin typeface="Times New Roman" panose="02020603050405020304" pitchFamily="18" charset="0"/>
                <a:cs typeface="Times New Roman" panose="02020603050405020304" pitchFamily="18" charset="0"/>
              </a:rPr>
              <a:t>A mesh can be grown and extended by maintaining the list of points until all possible points are connected </a:t>
            </a:r>
          </a:p>
          <a:p>
            <a:pPr marL="457200" indent="-457200">
              <a:buFont typeface="Arial" pitchFamily="34" charset="0"/>
              <a:buChar char="•"/>
            </a:pPr>
            <a:r>
              <a:rPr lang="en-IN" altLang="zh-CN" sz="2800" dirty="0">
                <a:latin typeface="Times New Roman" panose="02020603050405020304" pitchFamily="18" charset="0"/>
                <a:cs typeface="Times New Roman" panose="02020603050405020304" pitchFamily="18" charset="0"/>
              </a:rPr>
              <a:t>Works best until the surface is locally smooth</a:t>
            </a:r>
          </a:p>
          <a:p>
            <a:pPr marL="457200" indent="-457200">
              <a:buFont typeface="Arial" pitchFamily="34" charset="0"/>
              <a:buChar char="•"/>
            </a:pPr>
            <a:r>
              <a:rPr lang="en-IN" altLang="zh-CN" sz="2800" dirty="0">
                <a:latin typeface="Times New Roman" panose="02020603050405020304" pitchFamily="18" charset="0"/>
                <a:cs typeface="Times New Roman" panose="02020603050405020304" pitchFamily="18" charset="0"/>
              </a:rPr>
              <a:t>Computes all distances, sorts them and examines  each pair of points in length and compatibility,  then edges are created.</a:t>
            </a:r>
          </a:p>
        </p:txBody>
      </p:sp>
      <p:sp>
        <p:nvSpPr>
          <p:cNvPr id="4" name="日期占位符 3"/>
          <p:cNvSpPr>
            <a:spLocks noGrp="1"/>
          </p:cNvSpPr>
          <p:nvPr>
            <p:ph type="dt" sz="half" idx="10"/>
          </p:nvPr>
        </p:nvSpPr>
        <p:spPr/>
        <p:txBody>
          <a:bodyPr/>
          <a:lstStyle/>
          <a:p>
            <a:fld id="{F6AA0E24-C280-4E85-B1AB-9CEC5119F6AD}"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30</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251737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4"/>
            <a:ext cx="7643942" cy="1450757"/>
          </a:xfrm>
        </p:spPr>
        <p:txBody>
          <a:bodyPr/>
          <a:lstStyle/>
          <a:p>
            <a:r>
              <a:rPr lang="en-US" dirty="0">
                <a:latin typeface="Times New Roman" panose="02020603050405020304" pitchFamily="18" charset="0"/>
                <a:cs typeface="Times New Roman" panose="02020603050405020304" pitchFamily="18" charset="0"/>
              </a:rPr>
              <a:t>Greedy Projection Triangulation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049" y="2449793"/>
            <a:ext cx="2115359" cy="283691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169243" y="2420889"/>
            <a:ext cx="1449481" cy="28803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7767" y="2420888"/>
            <a:ext cx="1443631" cy="291996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0232" y="2420888"/>
            <a:ext cx="1806669" cy="2882458"/>
          </a:xfrm>
          <a:prstGeom prst="rect">
            <a:avLst/>
          </a:prstGeom>
        </p:spPr>
      </p:pic>
      <p:sp>
        <p:nvSpPr>
          <p:cNvPr id="3" name="日期占位符 2"/>
          <p:cNvSpPr>
            <a:spLocks noGrp="1"/>
          </p:cNvSpPr>
          <p:nvPr>
            <p:ph type="dt" sz="half" idx="10"/>
          </p:nvPr>
        </p:nvSpPr>
        <p:spPr/>
        <p:txBody>
          <a:bodyPr/>
          <a:lstStyle/>
          <a:p>
            <a:fld id="{E8873226-2DA2-4F47-B649-A256748965DD}" type="datetime1">
              <a:rPr lang="en-IN" altLang="zh-CN" smtClean="0"/>
              <a:t>03-01-2017</a:t>
            </a:fld>
            <a:endParaRPr lang="en-IN"/>
          </a:p>
        </p:txBody>
      </p:sp>
      <p:sp>
        <p:nvSpPr>
          <p:cNvPr id="8" name="灯片编号占位符 7"/>
          <p:cNvSpPr>
            <a:spLocks noGrp="1"/>
          </p:cNvSpPr>
          <p:nvPr>
            <p:ph type="sldNum" sz="quarter" idx="12"/>
          </p:nvPr>
        </p:nvSpPr>
        <p:spPr/>
        <p:txBody>
          <a:bodyPr/>
          <a:lstStyle/>
          <a:p>
            <a:fld id="{4E8B87B4-422B-45F0-AE28-5DEC72ED87C3}" type="slidenum">
              <a:rPr lang="en-IN" smtClean="0"/>
              <a:t>31</a:t>
            </a:fld>
            <a:endParaRPr lang="en-IN"/>
          </a:p>
        </p:txBody>
      </p:sp>
      <p:sp>
        <p:nvSpPr>
          <p:cNvPr id="9" name="页脚占位符 8"/>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2947516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Code </a:t>
            </a:r>
            <a:r>
              <a:rPr lang="en-IN" dirty="0" err="1">
                <a:latin typeface="Times New Roman" panose="02020603050405020304" pitchFamily="18" charset="0"/>
                <a:cs typeface="Times New Roman" panose="02020603050405020304" pitchFamily="18" charset="0"/>
              </a:rPr>
              <a:t>snipet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IN" sz="2800" dirty="0" err="1">
                <a:latin typeface="Times New Roman" panose="02020603050405020304" pitchFamily="18" charset="0"/>
                <a:cs typeface="Times New Roman" panose="02020603050405020304" pitchFamily="18" charset="0"/>
              </a:rPr>
              <a:t>pcl</a:t>
            </a:r>
            <a:r>
              <a:rPr lang="en-IN" sz="2800" dirty="0">
                <a:latin typeface="Times New Roman" panose="02020603050405020304" pitchFamily="18" charset="0"/>
                <a:cs typeface="Times New Roman" panose="02020603050405020304" pitchFamily="18" charset="0"/>
              </a:rPr>
              <a:t>::GreedyProjectionTriangulation&lt;</a:t>
            </a:r>
            <a:r>
              <a:rPr lang="en-IN" sz="2800" dirty="0" err="1">
                <a:latin typeface="Times New Roman" panose="02020603050405020304" pitchFamily="18" charset="0"/>
                <a:cs typeface="Times New Roman" panose="02020603050405020304" pitchFamily="18" charset="0"/>
              </a:rPr>
              <a:t>pcl</a:t>
            </a:r>
            <a:r>
              <a:rPr lang="en-IN" sz="2800" dirty="0">
                <a:latin typeface="Times New Roman" panose="02020603050405020304" pitchFamily="18" charset="0"/>
                <a:cs typeface="Times New Roman" panose="02020603050405020304" pitchFamily="18" charset="0"/>
              </a:rPr>
              <a:t>::PointNormal&gt; gp3;</a:t>
            </a:r>
          </a:p>
          <a:p>
            <a:pPr marL="0" indent="0">
              <a:buNone/>
            </a:pPr>
            <a:r>
              <a:rPr lang="en-IN" sz="2800" dirty="0">
                <a:latin typeface="Times New Roman" panose="02020603050405020304" pitchFamily="18" charset="0"/>
                <a:cs typeface="Times New Roman" panose="02020603050405020304" pitchFamily="18" charset="0"/>
              </a:rPr>
              <a:t>gp3.setMaximumNearestNeighbors (n); gp3.setMaximumSurfaceAngle(S max); gp3.setMinimumAngle(Min angle); gp3.setMaximumAngle(Max angle);  gp3.setNormalConsistency(Boolean);</a:t>
            </a:r>
          </a:p>
        </p:txBody>
      </p:sp>
      <p:sp>
        <p:nvSpPr>
          <p:cNvPr id="4" name="日期占位符 3"/>
          <p:cNvSpPr>
            <a:spLocks noGrp="1"/>
          </p:cNvSpPr>
          <p:nvPr>
            <p:ph type="dt" sz="half" idx="10"/>
          </p:nvPr>
        </p:nvSpPr>
        <p:spPr/>
        <p:txBody>
          <a:bodyPr/>
          <a:lstStyle/>
          <a:p>
            <a:fld id="{BA942C26-0F91-4F5A-B06E-2876081E6238}"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32</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651918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Grid Projection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l"/>
            </a:pPr>
            <a:r>
              <a:rPr lang="en-IN" sz="2800" dirty="0">
                <a:latin typeface="Times New Roman" panose="02020603050405020304" pitchFamily="18" charset="0"/>
                <a:cs typeface="Times New Roman" panose="02020603050405020304" pitchFamily="18" charset="0"/>
              </a:rPr>
              <a:t>The algorithm tries to create surfaces that lacks boundaries and proper orientation</a:t>
            </a:r>
          </a:p>
          <a:p>
            <a:pPr>
              <a:buFont typeface="Wingdings" panose="05000000000000000000" pitchFamily="2" charset="2"/>
              <a:buChar char="l"/>
            </a:pPr>
            <a:r>
              <a:rPr lang="en-IN" sz="2800" dirty="0">
                <a:latin typeface="Times New Roman" panose="02020603050405020304" pitchFamily="18" charset="0"/>
                <a:cs typeface="Times New Roman" panose="02020603050405020304" pitchFamily="18" charset="0"/>
              </a:rPr>
              <a:t>Works best for largest meshes(Flat) and with out too much noise.</a:t>
            </a:r>
          </a:p>
          <a:p>
            <a:pPr>
              <a:buFont typeface="Wingdings" panose="05000000000000000000" pitchFamily="2" charset="2"/>
              <a:buChar char="l"/>
            </a:pPr>
            <a:r>
              <a:rPr lang="en-IN" sz="2800" dirty="0">
                <a:latin typeface="Times New Roman" panose="02020603050405020304" pitchFamily="18" charset="0"/>
                <a:cs typeface="Times New Roman" panose="02020603050405020304" pitchFamily="18" charset="0"/>
              </a:rPr>
              <a:t>It creates continues surface unlike greedy projection triangulation.</a:t>
            </a:r>
          </a:p>
          <a:p>
            <a:pPr>
              <a:buFont typeface="Wingdings" panose="05000000000000000000" pitchFamily="2" charset="2"/>
              <a:buChar char="l"/>
            </a:pPr>
            <a:endParaRPr lang="en-IN" sz="2800" dirty="0">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3D781160-E6B1-4E79-93A8-4143222A81B6}"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33</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304070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Grid Projection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916832"/>
            <a:ext cx="1951193" cy="4022725"/>
          </a:xfrm>
        </p:spPr>
      </p:pic>
      <p:sp>
        <p:nvSpPr>
          <p:cNvPr id="5" name="Content Placeholder 2"/>
          <p:cNvSpPr txBox="1">
            <a:spLocks/>
          </p:cNvSpPr>
          <p:nvPr/>
        </p:nvSpPr>
        <p:spPr>
          <a:xfrm>
            <a:off x="4283968" y="3356992"/>
            <a:ext cx="4287979" cy="215051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altLang="zh-CN" dirty="0">
                <a:latin typeface="Times New Roman" panose="02020603050405020304" pitchFamily="18" charset="0"/>
                <a:cs typeface="Times New Roman" panose="02020603050405020304" pitchFamily="18" charset="0"/>
              </a:rPr>
              <a:t>SNIPET: </a:t>
            </a:r>
            <a:r>
              <a:rPr lang="en-IN" dirty="0" err="1">
                <a:latin typeface="Times New Roman" panose="02020603050405020304" pitchFamily="18" charset="0"/>
                <a:cs typeface="Times New Roman" panose="02020603050405020304" pitchFamily="18" charset="0"/>
              </a:rPr>
              <a:t>pcl</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GridProjection</a:t>
            </a:r>
            <a:r>
              <a:rPr lang="en-IN" dirty="0">
                <a:latin typeface="Times New Roman" panose="02020603050405020304" pitchFamily="18" charset="0"/>
                <a:cs typeface="Times New Roman" panose="02020603050405020304" pitchFamily="18" charset="0"/>
              </a:rPr>
              <a:t>&lt;</a:t>
            </a:r>
            <a:r>
              <a:rPr lang="en-IN" dirty="0" err="1">
                <a:latin typeface="Times New Roman" panose="02020603050405020304" pitchFamily="18" charset="0"/>
                <a:cs typeface="Times New Roman" panose="02020603050405020304" pitchFamily="18" charset="0"/>
              </a:rPr>
              <a:t>pcl</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PointNormal</a:t>
            </a:r>
            <a:r>
              <a:rPr lang="en-IN" dirty="0">
                <a:latin typeface="Times New Roman" panose="02020603050405020304" pitchFamily="18" charset="0"/>
                <a:cs typeface="Times New Roman" panose="02020603050405020304" pitchFamily="18" charset="0"/>
              </a:rPr>
              <a:t>&gt; </a:t>
            </a:r>
            <a:r>
              <a:rPr lang="en-IN" dirty="0" err="1">
                <a:latin typeface="Times New Roman" panose="02020603050405020304" pitchFamily="18" charset="0"/>
                <a:cs typeface="Times New Roman" panose="02020603050405020304" pitchFamily="18" charset="0"/>
              </a:rPr>
              <a:t>gp</a:t>
            </a:r>
            <a:r>
              <a:rPr lang="en-IN" dirty="0">
                <a:latin typeface="Times New Roman" panose="02020603050405020304" pitchFamily="18" charset="0"/>
                <a:cs typeface="Times New Roman" panose="02020603050405020304" pitchFamily="18" charset="0"/>
              </a:rPr>
              <a:t>; </a:t>
            </a:r>
            <a:br>
              <a:rPr lang="en-IN" dirty="0">
                <a:latin typeface="Times New Roman" panose="02020603050405020304" pitchFamily="18" charset="0"/>
                <a:cs typeface="Times New Roman" panose="02020603050405020304" pitchFamily="18" charset="0"/>
              </a:rPr>
            </a:br>
            <a:r>
              <a:rPr lang="en-IN" dirty="0" err="1">
                <a:latin typeface="Times New Roman" panose="02020603050405020304" pitchFamily="18" charset="0"/>
                <a:cs typeface="Times New Roman" panose="02020603050405020304" pitchFamily="18" charset="0"/>
              </a:rPr>
              <a:t>gp.setSearchMethod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kdtree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Ptr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gp.setResolution</a:t>
            </a:r>
            <a:r>
              <a:rPr lang="en-IN" dirty="0">
                <a:latin typeface="Times New Roman" panose="02020603050405020304" pitchFamily="18" charset="0"/>
                <a:cs typeface="Times New Roman" panose="02020603050405020304" pitchFamily="18" charset="0"/>
              </a:rPr>
              <a:t>(res); </a:t>
            </a:r>
          </a:p>
          <a:p>
            <a:pPr marL="0" indent="0">
              <a:buFont typeface="Calibri" panose="020F0502020204030204" pitchFamily="34" charset="0"/>
              <a:buNone/>
            </a:pPr>
            <a:r>
              <a:rPr lang="en-IN" dirty="0" err="1">
                <a:latin typeface="Times New Roman" panose="02020603050405020304" pitchFamily="18" charset="0"/>
                <a:cs typeface="Times New Roman" panose="02020603050405020304" pitchFamily="18" charset="0"/>
              </a:rPr>
              <a:t>gp.setPaddingSize</a:t>
            </a:r>
            <a:r>
              <a:rPr lang="en-IN" dirty="0">
                <a:latin typeface="Times New Roman" panose="02020603050405020304" pitchFamily="18" charset="0"/>
                <a:cs typeface="Times New Roman" panose="02020603050405020304" pitchFamily="18" charset="0"/>
              </a:rPr>
              <a:t>(3);</a:t>
            </a:r>
          </a:p>
        </p:txBody>
      </p:sp>
      <p:sp>
        <p:nvSpPr>
          <p:cNvPr id="3" name="日期占位符 2"/>
          <p:cNvSpPr>
            <a:spLocks noGrp="1"/>
          </p:cNvSpPr>
          <p:nvPr>
            <p:ph type="dt" sz="half" idx="10"/>
          </p:nvPr>
        </p:nvSpPr>
        <p:spPr/>
        <p:txBody>
          <a:bodyPr/>
          <a:lstStyle/>
          <a:p>
            <a:fld id="{6DA5EDB3-85AD-4E21-AD48-1437BF4E1BD6}" type="datetime1">
              <a:rPr lang="en-IN" altLang="zh-CN" smtClean="0"/>
              <a:t>03-01-2017</a:t>
            </a:fld>
            <a:endParaRPr lang="en-IN"/>
          </a:p>
        </p:txBody>
      </p:sp>
      <p:sp>
        <p:nvSpPr>
          <p:cNvPr id="6" name="灯片编号占位符 5"/>
          <p:cNvSpPr>
            <a:spLocks noGrp="1"/>
          </p:cNvSpPr>
          <p:nvPr>
            <p:ph type="sldNum" sz="quarter" idx="12"/>
          </p:nvPr>
        </p:nvSpPr>
        <p:spPr/>
        <p:txBody>
          <a:bodyPr/>
          <a:lstStyle/>
          <a:p>
            <a:fld id="{4E8B87B4-422B-45F0-AE28-5DEC72ED87C3}" type="slidenum">
              <a:rPr lang="en-IN" smtClean="0"/>
              <a:t>34</a:t>
            </a:fld>
            <a:endParaRPr lang="en-IN"/>
          </a:p>
        </p:txBody>
      </p:sp>
      <p:sp>
        <p:nvSpPr>
          <p:cNvPr id="7" name="页脚占位符 6"/>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760352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Poisson Surface Reconstruction</a:t>
            </a:r>
          </a:p>
        </p:txBody>
      </p:sp>
      <p:sp>
        <p:nvSpPr>
          <p:cNvPr id="3" name="Content Placeholder 2"/>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Concept:</a:t>
            </a:r>
          </a:p>
          <a:p>
            <a:r>
              <a:rPr lang="en-IN" dirty="0">
                <a:latin typeface="Times New Roman" panose="02020603050405020304" pitchFamily="18" charset="0"/>
                <a:cs typeface="Times New Roman" panose="02020603050405020304" pitchFamily="18" charset="0"/>
              </a:rPr>
              <a:t>Combines local and global fitting methods.</a:t>
            </a:r>
          </a:p>
          <a:p>
            <a:r>
              <a:rPr lang="en-IN" dirty="0">
                <a:latin typeface="Times New Roman" panose="02020603050405020304" pitchFamily="18" charset="0"/>
                <a:cs typeface="Times New Roman" panose="02020603050405020304" pitchFamily="18" charset="0"/>
              </a:rPr>
              <a:t>Works best with noisy data points and can recover fine details </a:t>
            </a:r>
          </a:p>
          <a:p>
            <a:r>
              <a:rPr lang="en-IN" dirty="0">
                <a:latin typeface="Times New Roman" panose="02020603050405020304" pitchFamily="18" charset="0"/>
                <a:cs typeface="Times New Roman" panose="02020603050405020304" pitchFamily="18" charset="0"/>
              </a:rPr>
              <a:t>Reconstructs a water tight model by using Indicator function and extracting the  </a:t>
            </a:r>
            <a:r>
              <a:rPr lang="en-IN" dirty="0" err="1">
                <a:latin typeface="Times New Roman" panose="02020603050405020304" pitchFamily="18" charset="0"/>
                <a:cs typeface="Times New Roman" panose="02020603050405020304" pitchFamily="18" charset="0"/>
              </a:rPr>
              <a:t>isosurface</a:t>
            </a:r>
            <a:r>
              <a:rPr lang="en-IN" dirty="0">
                <a:latin typeface="Times New Roman" panose="02020603050405020304" pitchFamily="18" charset="0"/>
                <a:cs typeface="Times New Roman" panose="02020603050405020304" pitchFamily="18" charset="0"/>
              </a:rPr>
              <a:t>.</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Limitation:</a:t>
            </a:r>
          </a:p>
          <a:p>
            <a:pPr marL="0" indent="0">
              <a:buNone/>
            </a:pPr>
            <a:r>
              <a:rPr lang="en-IN" dirty="0">
                <a:latin typeface="Times New Roman" panose="02020603050405020304" pitchFamily="18" charset="0"/>
                <a:cs typeface="Times New Roman" panose="02020603050405020304" pitchFamily="18" charset="0"/>
              </a:rPr>
              <a:t> Depends on the acquisition of the data points</a:t>
            </a:r>
          </a:p>
        </p:txBody>
      </p:sp>
      <p:sp>
        <p:nvSpPr>
          <p:cNvPr id="4" name="日期占位符 3"/>
          <p:cNvSpPr>
            <a:spLocks noGrp="1"/>
          </p:cNvSpPr>
          <p:nvPr>
            <p:ph type="dt" sz="half" idx="10"/>
          </p:nvPr>
        </p:nvSpPr>
        <p:spPr/>
        <p:txBody>
          <a:bodyPr/>
          <a:lstStyle/>
          <a:p>
            <a:fld id="{61CB96C2-395E-4CAA-9359-9CBE6540DAAF}"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35</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dirty="0"/>
          </a:p>
        </p:txBody>
      </p:sp>
    </p:spTree>
    <p:extLst>
      <p:ext uri="{BB962C8B-B14F-4D97-AF65-F5344CB8AC3E}">
        <p14:creationId xmlns:p14="http://schemas.microsoft.com/office/powerpoint/2010/main" val="4162476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Poisson Reconstruction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1844824"/>
            <a:ext cx="2088232" cy="392712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1844824"/>
            <a:ext cx="1957951" cy="3927124"/>
          </a:xfrm>
          <a:prstGeom prst="rect">
            <a:avLst/>
          </a:prstGeom>
        </p:spPr>
      </p:pic>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437" y="1844824"/>
            <a:ext cx="2088232" cy="392712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829" y="1844824"/>
            <a:ext cx="1957951" cy="3927124"/>
          </a:xfrm>
          <a:prstGeom prst="rect">
            <a:avLst/>
          </a:prstGeom>
        </p:spPr>
      </p:pic>
      <p:sp>
        <p:nvSpPr>
          <p:cNvPr id="3" name="日期占位符 2"/>
          <p:cNvSpPr>
            <a:spLocks noGrp="1"/>
          </p:cNvSpPr>
          <p:nvPr>
            <p:ph type="dt" sz="half" idx="10"/>
          </p:nvPr>
        </p:nvSpPr>
        <p:spPr/>
        <p:txBody>
          <a:bodyPr/>
          <a:lstStyle/>
          <a:p>
            <a:fld id="{CE8453C6-796B-4C7A-A08E-3F58EB4791C6}" type="datetime1">
              <a:rPr lang="en-IN" altLang="zh-CN" smtClean="0"/>
              <a:t>03-01-2017</a:t>
            </a:fld>
            <a:endParaRPr lang="en-IN"/>
          </a:p>
        </p:txBody>
      </p:sp>
      <p:sp>
        <p:nvSpPr>
          <p:cNvPr id="8" name="灯片编号占位符 7"/>
          <p:cNvSpPr>
            <a:spLocks noGrp="1"/>
          </p:cNvSpPr>
          <p:nvPr>
            <p:ph type="sldNum" sz="quarter" idx="12"/>
          </p:nvPr>
        </p:nvSpPr>
        <p:spPr/>
        <p:txBody>
          <a:bodyPr/>
          <a:lstStyle/>
          <a:p>
            <a:fld id="{4E8B87B4-422B-45F0-AE28-5DEC72ED87C3}" type="slidenum">
              <a:rPr lang="en-IN" smtClean="0"/>
              <a:t>36</a:t>
            </a:fld>
            <a:endParaRPr lang="en-IN"/>
          </a:p>
        </p:txBody>
      </p:sp>
      <p:sp>
        <p:nvSpPr>
          <p:cNvPr id="9" name="页脚占位符 8"/>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1453314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Poisson code </a:t>
            </a:r>
            <a:r>
              <a:rPr lang="en-IN" dirty="0" err="1">
                <a:latin typeface="Times New Roman" panose="02020603050405020304" pitchFamily="18" charset="0"/>
                <a:cs typeface="Times New Roman" panose="02020603050405020304" pitchFamily="18" charset="0"/>
              </a:rPr>
              <a:t>snipet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36163" y="1916832"/>
            <a:ext cx="6917393" cy="4023360"/>
          </a:xfrm>
        </p:spPr>
        <p:txBody>
          <a:bodyPr/>
          <a:lstStyle/>
          <a:p>
            <a:endParaRPr lang="en-IN" dirty="0">
              <a:latin typeface="Times New Roman" panose="02020603050405020304" pitchFamily="18" charset="0"/>
              <a:cs typeface="Times New Roman" panose="02020603050405020304" pitchFamily="18" charset="0"/>
            </a:endParaRPr>
          </a:p>
          <a:p>
            <a:pPr marL="0" indent="0">
              <a:buNone/>
            </a:pPr>
            <a:r>
              <a:rPr lang="en-IN" dirty="0" err="1">
                <a:latin typeface="Times New Roman" panose="02020603050405020304" pitchFamily="18" charset="0"/>
                <a:cs typeface="Times New Roman" panose="02020603050405020304" pitchFamily="18" charset="0"/>
              </a:rPr>
              <a:t>pcl</a:t>
            </a:r>
            <a:r>
              <a:rPr lang="en-IN" dirty="0">
                <a:latin typeface="Times New Roman" panose="02020603050405020304" pitchFamily="18" charset="0"/>
                <a:cs typeface="Times New Roman" panose="02020603050405020304" pitchFamily="18" charset="0"/>
              </a:rPr>
              <a:t>::Poisson&lt;</a:t>
            </a:r>
            <a:r>
              <a:rPr lang="en-IN" dirty="0" err="1">
                <a:latin typeface="Times New Roman" panose="02020603050405020304" pitchFamily="18" charset="0"/>
                <a:cs typeface="Times New Roman" panose="02020603050405020304" pitchFamily="18" charset="0"/>
              </a:rPr>
              <a:t>pcl</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PointNormal</a:t>
            </a:r>
            <a:r>
              <a:rPr lang="en-IN" dirty="0">
                <a:latin typeface="Times New Roman" panose="02020603050405020304" pitchFamily="18" charset="0"/>
                <a:cs typeface="Times New Roman" panose="02020603050405020304" pitchFamily="18" charset="0"/>
              </a:rPr>
              <a:t>&gt;poi;</a:t>
            </a:r>
          </a:p>
          <a:p>
            <a:pPr marL="0" indent="0">
              <a:buNone/>
            </a:pPr>
            <a:r>
              <a:rPr lang="en-IN" dirty="0" err="1">
                <a:latin typeface="Times New Roman" panose="02020603050405020304" pitchFamily="18" charset="0"/>
                <a:cs typeface="Times New Roman" panose="02020603050405020304" pitchFamily="18" charset="0"/>
              </a:rPr>
              <a:t>poi.setDepth</a:t>
            </a:r>
            <a:r>
              <a:rPr lang="en-IN" dirty="0">
                <a:latin typeface="Times New Roman" panose="02020603050405020304" pitchFamily="18" charset="0"/>
                <a:cs typeface="Times New Roman" panose="02020603050405020304" pitchFamily="18" charset="0"/>
              </a:rPr>
              <a:t>(12); </a:t>
            </a:r>
          </a:p>
          <a:p>
            <a:pPr marL="0" indent="0">
              <a:buNone/>
            </a:pPr>
            <a:r>
              <a:rPr lang="en-IN" dirty="0" err="1">
                <a:latin typeface="Times New Roman" panose="02020603050405020304" pitchFamily="18" charset="0"/>
                <a:cs typeface="Times New Roman" panose="02020603050405020304" pitchFamily="18" charset="0"/>
              </a:rPr>
              <a:t>poi.setScale</a:t>
            </a:r>
            <a:r>
              <a:rPr lang="en-IN" dirty="0">
                <a:latin typeface="Times New Roman" panose="02020603050405020304" pitchFamily="18" charset="0"/>
                <a:cs typeface="Times New Roman" panose="02020603050405020304" pitchFamily="18" charset="0"/>
              </a:rPr>
              <a:t>(1.2); </a:t>
            </a:r>
          </a:p>
          <a:p>
            <a:pPr marL="0" indent="0">
              <a:buNone/>
            </a:pPr>
            <a:r>
              <a:rPr lang="en-IN" dirty="0" err="1">
                <a:latin typeface="Times New Roman" panose="02020603050405020304" pitchFamily="18" charset="0"/>
                <a:cs typeface="Times New Roman" panose="02020603050405020304" pitchFamily="18" charset="0"/>
              </a:rPr>
              <a:t>poi.setSolverDivide</a:t>
            </a:r>
            <a:r>
              <a:rPr lang="en-IN" dirty="0">
                <a:latin typeface="Times New Roman" panose="02020603050405020304" pitchFamily="18" charset="0"/>
                <a:cs typeface="Times New Roman" panose="02020603050405020304" pitchFamily="18" charset="0"/>
              </a:rPr>
              <a:t>(8); </a:t>
            </a:r>
          </a:p>
          <a:p>
            <a:pPr marL="0" indent="0">
              <a:buNone/>
            </a:pPr>
            <a:r>
              <a:rPr lang="en-IN" dirty="0" err="1">
                <a:latin typeface="Times New Roman" panose="02020603050405020304" pitchFamily="18" charset="0"/>
                <a:cs typeface="Times New Roman" panose="02020603050405020304" pitchFamily="18" charset="0"/>
              </a:rPr>
              <a:t>poi.setIsoDivide</a:t>
            </a:r>
            <a:r>
              <a:rPr lang="en-IN" dirty="0">
                <a:latin typeface="Times New Roman" panose="02020603050405020304" pitchFamily="18" charset="0"/>
                <a:cs typeface="Times New Roman" panose="02020603050405020304" pitchFamily="18" charset="0"/>
              </a:rPr>
              <a:t>(8); </a:t>
            </a:r>
          </a:p>
          <a:p>
            <a:pPr marL="0" indent="0">
              <a:buNone/>
            </a:pPr>
            <a:r>
              <a:rPr lang="en-IN" dirty="0" err="1">
                <a:latin typeface="Times New Roman" panose="02020603050405020304" pitchFamily="18" charset="0"/>
                <a:cs typeface="Times New Roman" panose="02020603050405020304" pitchFamily="18" charset="0"/>
              </a:rPr>
              <a:t>poi.setSamplesPerNode</a:t>
            </a:r>
            <a:r>
              <a:rPr lang="en-IN" dirty="0">
                <a:latin typeface="Times New Roman" panose="02020603050405020304" pitchFamily="18" charset="0"/>
                <a:cs typeface="Times New Roman" panose="02020603050405020304" pitchFamily="18" charset="0"/>
              </a:rPr>
              <a:t>(2);</a:t>
            </a:r>
          </a:p>
        </p:txBody>
      </p:sp>
      <p:sp>
        <p:nvSpPr>
          <p:cNvPr id="4" name="日期占位符 3"/>
          <p:cNvSpPr>
            <a:spLocks noGrp="1"/>
          </p:cNvSpPr>
          <p:nvPr>
            <p:ph type="dt" sz="half" idx="10"/>
          </p:nvPr>
        </p:nvSpPr>
        <p:spPr/>
        <p:txBody>
          <a:bodyPr/>
          <a:lstStyle/>
          <a:p>
            <a:fld id="{1C0FE143-FBFF-439E-ADBA-47DA0EFD005A}"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37</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206331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Class diagram</a:t>
            </a:r>
            <a:endParaRPr lang="zh-CN" altLang="en-US" dirty="0">
              <a:latin typeface="Times New Roman" panose="02020603050405020304" pitchFamily="18" charset="0"/>
              <a:cs typeface="Times New Roman" panose="02020603050405020304" pitchFamily="18" charset="0"/>
            </a:endParaRPr>
          </a:p>
        </p:txBody>
      </p:sp>
      <p:pic>
        <p:nvPicPr>
          <p:cNvPr id="4" name="内容占位符 3"/>
          <p:cNvPicPr>
            <a:picLocks noGrp="1" noChangeAspect="1"/>
          </p:cNvPicPr>
          <p:nvPr>
            <p:ph idx="1"/>
          </p:nvPr>
        </p:nvPicPr>
        <p:blipFill>
          <a:blip r:embed="rId2"/>
          <a:stretch>
            <a:fillRect/>
          </a:stretch>
        </p:blipFill>
        <p:spPr>
          <a:xfrm>
            <a:off x="1714540" y="1844824"/>
            <a:ext cx="5760640" cy="4292125"/>
          </a:xfrm>
          <a:prstGeom prst="rect">
            <a:avLst/>
          </a:prstGeom>
        </p:spPr>
      </p:pic>
      <p:sp>
        <p:nvSpPr>
          <p:cNvPr id="3" name="日期占位符 2"/>
          <p:cNvSpPr>
            <a:spLocks noGrp="1"/>
          </p:cNvSpPr>
          <p:nvPr>
            <p:ph type="dt" sz="half" idx="10"/>
          </p:nvPr>
        </p:nvSpPr>
        <p:spPr/>
        <p:txBody>
          <a:bodyPr/>
          <a:lstStyle/>
          <a:p>
            <a:fld id="{C9989177-04F8-4D19-A0E5-7401D4FB7341}" type="datetime1">
              <a:rPr lang="en-IN" altLang="zh-CN" smtClean="0"/>
              <a:t>03-01-2017</a:t>
            </a:fld>
            <a:endParaRPr lang="en-IN" dirty="0"/>
          </a:p>
        </p:txBody>
      </p:sp>
      <p:sp>
        <p:nvSpPr>
          <p:cNvPr id="5" name="灯片编号占位符 4"/>
          <p:cNvSpPr>
            <a:spLocks noGrp="1"/>
          </p:cNvSpPr>
          <p:nvPr>
            <p:ph type="sldNum" sz="quarter" idx="12"/>
          </p:nvPr>
        </p:nvSpPr>
        <p:spPr/>
        <p:txBody>
          <a:bodyPr/>
          <a:lstStyle/>
          <a:p>
            <a:fld id="{4E8B87B4-422B-45F0-AE28-5DEC72ED87C3}" type="slidenum">
              <a:rPr lang="en-IN" smtClean="0"/>
              <a:t>38</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2452343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692696"/>
            <a:ext cx="7543800" cy="1044665"/>
          </a:xfrm>
        </p:spPr>
        <p:txBody>
          <a:bodyPr/>
          <a:lstStyle/>
          <a:p>
            <a:r>
              <a:rPr lang="en-IN" dirty="0" err="1">
                <a:latin typeface="Times New Roman" panose="02020603050405020304" pitchFamily="18" charset="0"/>
                <a:cs typeface="Times New Roman" panose="02020603050405020304" pitchFamily="18" charset="0"/>
              </a:rPr>
              <a:t>Qt</a:t>
            </a:r>
            <a:r>
              <a:rPr lang="en-IN" dirty="0">
                <a:latin typeface="Times New Roman" panose="02020603050405020304" pitchFamily="18" charset="0"/>
                <a:cs typeface="Times New Roman" panose="02020603050405020304" pitchFamily="18" charset="0"/>
              </a:rPr>
              <a:t> CLASSES</a:t>
            </a:r>
          </a:p>
        </p:txBody>
      </p:sp>
      <p:sp>
        <p:nvSpPr>
          <p:cNvPr id="3" name="Content Placeholder 2"/>
          <p:cNvSpPr>
            <a:spLocks noGrp="1"/>
          </p:cNvSpPr>
          <p:nvPr>
            <p:ph idx="1"/>
          </p:nvPr>
        </p:nvSpPr>
        <p:spPr/>
        <p:txBody>
          <a:bodyPr/>
          <a:lstStyle/>
          <a:p>
            <a:pPr lvl="1">
              <a:buFont typeface="Arial" pitchFamily="34" charset="0"/>
              <a:buChar char="•"/>
            </a:pPr>
            <a:r>
              <a:rPr lang="en-IN" dirty="0" err="1">
                <a:latin typeface="Times New Roman" panose="02020603050405020304" pitchFamily="18" charset="0"/>
                <a:cs typeface="Times New Roman" panose="02020603050405020304" pitchFamily="18" charset="0"/>
              </a:rPr>
              <a:t>Qwidget</a:t>
            </a:r>
            <a:endParaRPr lang="en-IN" dirty="0">
              <a:latin typeface="Times New Roman" panose="02020603050405020304" pitchFamily="18" charset="0"/>
              <a:cs typeface="Times New Roman" panose="02020603050405020304" pitchFamily="18" charset="0"/>
            </a:endParaRPr>
          </a:p>
          <a:p>
            <a:pPr lvl="1">
              <a:buFont typeface="Arial" pitchFamily="34" charset="0"/>
              <a:buChar char="•"/>
            </a:pPr>
            <a:r>
              <a:rPr lang="en-IN" dirty="0" err="1">
                <a:latin typeface="Times New Roman" panose="02020603050405020304" pitchFamily="18" charset="0"/>
                <a:cs typeface="Times New Roman" panose="02020603050405020304" pitchFamily="18" charset="0"/>
              </a:rPr>
              <a:t>QStackWidget</a:t>
            </a:r>
            <a:endParaRPr lang="en-IN" dirty="0">
              <a:latin typeface="Times New Roman" panose="02020603050405020304" pitchFamily="18" charset="0"/>
              <a:cs typeface="Times New Roman" panose="02020603050405020304" pitchFamily="18" charset="0"/>
            </a:endParaRPr>
          </a:p>
          <a:p>
            <a:pPr lvl="1">
              <a:buFont typeface="Arial" pitchFamily="34" charset="0"/>
              <a:buChar char="•"/>
            </a:pPr>
            <a:r>
              <a:rPr lang="en-IN" dirty="0" err="1">
                <a:latin typeface="Times New Roman" panose="02020603050405020304" pitchFamily="18" charset="0"/>
                <a:cs typeface="Times New Roman" panose="02020603050405020304" pitchFamily="18" charset="0"/>
              </a:rPr>
              <a:t>QListWidget</a:t>
            </a:r>
            <a:endParaRPr lang="en-IN" dirty="0">
              <a:latin typeface="Times New Roman" panose="02020603050405020304" pitchFamily="18" charset="0"/>
              <a:cs typeface="Times New Roman" panose="02020603050405020304" pitchFamily="18" charset="0"/>
            </a:endParaRPr>
          </a:p>
          <a:p>
            <a:pPr lvl="1">
              <a:buFont typeface="Arial" pitchFamily="34" charset="0"/>
              <a:buChar char="•"/>
            </a:pPr>
            <a:r>
              <a:rPr lang="en-IN" dirty="0" err="1">
                <a:latin typeface="Times New Roman" panose="02020603050405020304" pitchFamily="18" charset="0"/>
                <a:cs typeface="Times New Roman" panose="02020603050405020304" pitchFamily="18" charset="0"/>
              </a:rPr>
              <a:t>QGridLayout</a:t>
            </a:r>
            <a:endParaRPr lang="en-IN" dirty="0">
              <a:latin typeface="Times New Roman" panose="02020603050405020304" pitchFamily="18" charset="0"/>
              <a:cs typeface="Times New Roman" panose="02020603050405020304" pitchFamily="18" charset="0"/>
            </a:endParaRPr>
          </a:p>
          <a:p>
            <a:pPr lvl="1">
              <a:buFont typeface="Arial" pitchFamily="34" charset="0"/>
              <a:buChar char="•"/>
            </a:pPr>
            <a:r>
              <a:rPr lang="en-IN" dirty="0" err="1">
                <a:latin typeface="Times New Roman" panose="02020603050405020304" pitchFamily="18" charset="0"/>
                <a:cs typeface="Times New Roman" panose="02020603050405020304" pitchFamily="18" charset="0"/>
              </a:rPr>
              <a:t>Radiobutton</a:t>
            </a:r>
            <a:endParaRPr lang="en-IN" dirty="0">
              <a:latin typeface="Times New Roman" panose="02020603050405020304" pitchFamily="18" charset="0"/>
              <a:cs typeface="Times New Roman" panose="02020603050405020304" pitchFamily="18" charset="0"/>
            </a:endParaRPr>
          </a:p>
          <a:p>
            <a:pPr lvl="1">
              <a:buFont typeface="Arial" pitchFamily="34" charset="0"/>
              <a:buChar char="•"/>
            </a:pPr>
            <a:r>
              <a:rPr lang="en-IN" dirty="0" err="1">
                <a:latin typeface="Times New Roman" panose="02020603050405020304" pitchFamily="18" charset="0"/>
                <a:cs typeface="Times New Roman" panose="02020603050405020304" pitchFamily="18" charset="0"/>
              </a:rPr>
              <a:t>QVTKWidget</a:t>
            </a:r>
            <a:endParaRPr lang="en-IN" dirty="0">
              <a:latin typeface="Times New Roman" panose="02020603050405020304" pitchFamily="18" charset="0"/>
              <a:cs typeface="Times New Roman" panose="02020603050405020304" pitchFamily="18" charset="0"/>
            </a:endParaRPr>
          </a:p>
        </p:txBody>
      </p:sp>
      <p:pic>
        <p:nvPicPr>
          <p:cNvPr id="2050" name="Picture 2" descr="C:\Users\Rangarao\Desktop\head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692696"/>
            <a:ext cx="4032448" cy="5585173"/>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lstStyle/>
          <a:p>
            <a:fld id="{1BC97BFD-8390-4CE9-8160-D592138FF4BD}"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39</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101044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822959" y="2564904"/>
            <a:ext cx="7543801" cy="3160174"/>
          </a:xfrm>
        </p:spPr>
        <p:txBody>
          <a:bodyPr>
            <a:normAutofit/>
          </a:bodyPr>
          <a:lstStyle/>
          <a:p>
            <a:pPr>
              <a:buFont typeface="Wingdings" panose="05000000000000000000" pitchFamily="2" charset="2"/>
              <a:buChar char="l"/>
            </a:pPr>
            <a:r>
              <a:rPr lang="en-US" sz="2100" dirty="0">
                <a:latin typeface="Times New Roman" panose="02020603050405020304" pitchFamily="18" charset="0"/>
                <a:cs typeface="Times New Roman" panose="02020603050405020304" pitchFamily="18" charset="0"/>
              </a:rPr>
              <a:t>3D Scanners are quite proficient today and have become familiar in our everyday lives.</a:t>
            </a:r>
          </a:p>
          <a:p>
            <a:pPr>
              <a:buFont typeface="Wingdings" panose="05000000000000000000" pitchFamily="2" charset="2"/>
              <a:buChar char="l"/>
            </a:pPr>
            <a:r>
              <a:rPr lang="en-US" sz="2100" dirty="0">
                <a:latin typeface="Times New Roman" panose="02020603050405020304" pitchFamily="18" charset="0"/>
                <a:cs typeface="Times New Roman" panose="02020603050405020304" pitchFamily="18" charset="0"/>
              </a:rPr>
              <a:t>They are not  restricted to only academic and industrial applications.</a:t>
            </a:r>
          </a:p>
          <a:p>
            <a:pPr>
              <a:buFont typeface="Wingdings" panose="05000000000000000000" pitchFamily="2" charset="2"/>
              <a:buChar char="l"/>
            </a:pPr>
            <a:r>
              <a:rPr lang="en-US" sz="2100" b="1" dirty="0">
                <a:latin typeface="Times New Roman" panose="02020603050405020304" pitchFamily="18" charset="0"/>
                <a:cs typeface="Times New Roman" panose="02020603050405020304" pitchFamily="18" charset="0"/>
              </a:rPr>
              <a:t>Aim : </a:t>
            </a:r>
            <a:r>
              <a:rPr lang="en-US" sz="2100" dirty="0">
                <a:latin typeface="Times New Roman" panose="02020603050405020304" pitchFamily="18" charset="0"/>
                <a:cs typeface="Times New Roman" panose="02020603050405020304" pitchFamily="18" charset="0"/>
              </a:rPr>
              <a:t>To make a home-made acquisition and processing software generating accurate 3D models using off-the-shelf Kinect v2 camera.</a:t>
            </a:r>
            <a:endParaRPr lang="en-US" sz="2100" b="1" dirty="0">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B0FF7E1A-76F3-423C-9906-A407B6EBCB5E}"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4</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151526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Turning Table (Hardware)</a:t>
            </a:r>
          </a:p>
        </p:txBody>
      </p:sp>
      <p:sp>
        <p:nvSpPr>
          <p:cNvPr id="3" name="Content Placeholder 2"/>
          <p:cNvSpPr>
            <a:spLocks noGrp="1"/>
          </p:cNvSpPr>
          <p:nvPr>
            <p:ph idx="1"/>
          </p:nvPr>
        </p:nvSpPr>
        <p:spPr/>
        <p:txBody>
          <a:bodyPr>
            <a:normAutofit/>
          </a:bodyP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371" y="3979393"/>
            <a:ext cx="1938371" cy="145377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605" y="3945444"/>
            <a:ext cx="1115796" cy="148772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3979" y="3960226"/>
            <a:ext cx="1944216" cy="145816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3182130" y="3737097"/>
            <a:ext cx="1453779" cy="1938372"/>
          </a:xfrm>
          <a:prstGeom prst="rect">
            <a:avLst/>
          </a:prstGeom>
        </p:spPr>
      </p:pic>
      <p:graphicFrame>
        <p:nvGraphicFramePr>
          <p:cNvPr id="11" name="图示 10"/>
          <p:cNvGraphicFramePr/>
          <p:nvPr>
            <p:extLst>
              <p:ext uri="{D42A27DB-BD31-4B8C-83A1-F6EECF244321}">
                <p14:modId xmlns:p14="http://schemas.microsoft.com/office/powerpoint/2010/main" val="1348928501"/>
              </p:ext>
            </p:extLst>
          </p:nvPr>
        </p:nvGraphicFramePr>
        <p:xfrm>
          <a:off x="869176" y="1996404"/>
          <a:ext cx="7518438" cy="98307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2" name="图示 11"/>
          <p:cNvGraphicFramePr/>
          <p:nvPr>
            <p:extLst>
              <p:ext uri="{D42A27DB-BD31-4B8C-83A1-F6EECF244321}">
                <p14:modId xmlns:p14="http://schemas.microsoft.com/office/powerpoint/2010/main" val="1618604311"/>
              </p:ext>
            </p:extLst>
          </p:nvPr>
        </p:nvGraphicFramePr>
        <p:xfrm>
          <a:off x="884091" y="2972103"/>
          <a:ext cx="1604708" cy="64042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3" name="箭头: 直角上 12"/>
          <p:cNvSpPr/>
          <p:nvPr/>
        </p:nvSpPr>
        <p:spPr>
          <a:xfrm>
            <a:off x="2549931" y="2993245"/>
            <a:ext cx="623558" cy="377844"/>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日期占位符 7"/>
          <p:cNvSpPr>
            <a:spLocks noGrp="1"/>
          </p:cNvSpPr>
          <p:nvPr>
            <p:ph type="dt" sz="half" idx="10"/>
          </p:nvPr>
        </p:nvSpPr>
        <p:spPr/>
        <p:txBody>
          <a:bodyPr/>
          <a:lstStyle/>
          <a:p>
            <a:fld id="{13C2768C-0368-49A5-AAAA-73DB96EC291D}" type="datetime1">
              <a:rPr lang="en-IN" altLang="zh-CN" smtClean="0"/>
              <a:t>03-01-2017</a:t>
            </a:fld>
            <a:endParaRPr lang="en-IN"/>
          </a:p>
        </p:txBody>
      </p:sp>
      <p:sp>
        <p:nvSpPr>
          <p:cNvPr id="9" name="灯片编号占位符 8"/>
          <p:cNvSpPr>
            <a:spLocks noGrp="1"/>
          </p:cNvSpPr>
          <p:nvPr>
            <p:ph type="sldNum" sz="quarter" idx="12"/>
          </p:nvPr>
        </p:nvSpPr>
        <p:spPr/>
        <p:txBody>
          <a:bodyPr/>
          <a:lstStyle/>
          <a:p>
            <a:fld id="{4E8B87B4-422B-45F0-AE28-5DEC72ED87C3}" type="slidenum">
              <a:rPr lang="en-IN" smtClean="0"/>
              <a:t>40</a:t>
            </a:fld>
            <a:endParaRPr lang="en-IN"/>
          </a:p>
        </p:txBody>
      </p:sp>
      <p:sp>
        <p:nvSpPr>
          <p:cNvPr id="10" name="页脚占位符 9"/>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485584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Turning Table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(Serial Communication)</a:t>
            </a:r>
          </a:p>
        </p:txBody>
      </p:sp>
      <p:sp>
        <p:nvSpPr>
          <p:cNvPr id="3" name="Content Placeholder 2"/>
          <p:cNvSpPr>
            <a:spLocks noGrp="1"/>
          </p:cNvSpPr>
          <p:nvPr>
            <p:ph idx="1"/>
          </p:nvPr>
        </p:nvSpPr>
        <p:spPr>
          <a:xfrm>
            <a:off x="492200" y="2060935"/>
            <a:ext cx="4248472" cy="3888432"/>
          </a:xfrm>
        </p:spPr>
        <p:txBody>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Using </a:t>
            </a:r>
            <a:r>
              <a:rPr lang="en-US" altLang="zh-CN" dirty="0" err="1">
                <a:latin typeface="Times New Roman" panose="02020603050405020304" pitchFamily="18" charset="0"/>
                <a:cs typeface="Times New Roman" panose="02020603050405020304" pitchFamily="18" charset="0"/>
              </a:rPr>
              <a:t>Qtserialport</a:t>
            </a:r>
            <a:r>
              <a:rPr lang="en-US" altLang="zh-CN" dirty="0">
                <a:latin typeface="Times New Roman" panose="02020603050405020304" pitchFamily="18" charset="0"/>
                <a:cs typeface="Times New Roman" panose="02020603050405020304" pitchFamily="18" charset="0"/>
              </a:rPr>
              <a:t> class to communicate </a:t>
            </a:r>
            <a:r>
              <a:rPr lang="en-US" altLang="zh-CN" dirty="0" err="1">
                <a:latin typeface="Times New Roman" panose="02020603050405020304" pitchFamily="18" charset="0"/>
                <a:cs typeface="Times New Roman" panose="02020603050405020304" pitchFamily="18" charset="0"/>
              </a:rPr>
              <a:t>Qt</a:t>
            </a:r>
            <a:r>
              <a:rPr lang="en-US" altLang="zh-CN" dirty="0">
                <a:latin typeface="Times New Roman" panose="02020603050405020304" pitchFamily="18" charset="0"/>
                <a:cs typeface="Times New Roman" panose="02020603050405020304" pitchFamily="18" charset="0"/>
              </a:rPr>
              <a:t> with Arduino board.</a:t>
            </a: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Arduino Sending </a:t>
            </a:r>
            <a:r>
              <a:rPr lang="en-US" altLang="zh-CN" dirty="0">
                <a:latin typeface="Times New Roman" panose="02020603050405020304" pitchFamily="18" charset="0"/>
                <a:cs typeface="Times New Roman" panose="02020603050405020304" pitchFamily="18" charset="0"/>
              </a:rPr>
              <a:t>PWM signal to control the DC motor.</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the function </a:t>
            </a:r>
            <a:r>
              <a:rPr lang="en-US" altLang="zh-CN" dirty="0" err="1">
                <a:latin typeface="Times New Roman" panose="02020603050405020304" pitchFamily="18" charset="0"/>
                <a:cs typeface="Times New Roman" panose="02020603050405020304" pitchFamily="18" charset="0"/>
              </a:rPr>
              <a:t>on_scanButton_clicked</a:t>
            </a:r>
            <a:r>
              <a:rPr lang="en-US" altLang="zh-CN" dirty="0">
                <a:latin typeface="Times New Roman" panose="02020603050405020304" pitchFamily="18" charset="0"/>
                <a:cs typeface="Times New Roman" panose="02020603050405020304" pitchFamily="18" charset="0"/>
              </a:rPr>
              <a:t>(), while scan push button is pressed, it will send the logic 1 to the board, the motor will start to rotate.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While the stop push button is pressed, it will send logic 0 to stop the motor.</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endParaRPr lang="en-US" dirty="0"/>
          </a:p>
          <a:p>
            <a:endParaRPr lang="en-US" dirty="0"/>
          </a:p>
          <a:p>
            <a:endParaRPr lang="en-US" dirty="0"/>
          </a:p>
        </p:txBody>
      </p:sp>
      <p:pic>
        <p:nvPicPr>
          <p:cNvPr id="5" name="图片 4"/>
          <p:cNvPicPr>
            <a:picLocks noChangeAspect="1"/>
          </p:cNvPicPr>
          <p:nvPr/>
        </p:nvPicPr>
        <p:blipFill>
          <a:blip r:embed="rId2"/>
          <a:stretch>
            <a:fillRect/>
          </a:stretch>
        </p:blipFill>
        <p:spPr>
          <a:xfrm>
            <a:off x="5004048" y="2060935"/>
            <a:ext cx="3716463" cy="2787348"/>
          </a:xfrm>
          <a:prstGeom prst="rect">
            <a:avLst/>
          </a:prstGeom>
        </p:spPr>
      </p:pic>
      <p:sp>
        <p:nvSpPr>
          <p:cNvPr id="4" name="日期占位符 3"/>
          <p:cNvSpPr>
            <a:spLocks noGrp="1"/>
          </p:cNvSpPr>
          <p:nvPr>
            <p:ph type="dt" sz="half" idx="10"/>
          </p:nvPr>
        </p:nvSpPr>
        <p:spPr/>
        <p:txBody>
          <a:bodyPr/>
          <a:lstStyle/>
          <a:p>
            <a:fld id="{37E4649F-117C-458F-962F-9EB0134265EE}" type="datetime1">
              <a:rPr lang="en-IN" altLang="zh-CN" smtClean="0"/>
              <a:t>03-01-2017</a:t>
            </a:fld>
            <a:endParaRPr lang="en-IN"/>
          </a:p>
        </p:txBody>
      </p:sp>
      <p:sp>
        <p:nvSpPr>
          <p:cNvPr id="6" name="灯片编号占位符 5"/>
          <p:cNvSpPr>
            <a:spLocks noGrp="1"/>
          </p:cNvSpPr>
          <p:nvPr>
            <p:ph type="sldNum" sz="quarter" idx="12"/>
          </p:nvPr>
        </p:nvSpPr>
        <p:spPr/>
        <p:txBody>
          <a:bodyPr/>
          <a:lstStyle/>
          <a:p>
            <a:fld id="{4E8B87B4-422B-45F0-AE28-5DEC72ED87C3}" type="slidenum">
              <a:rPr lang="en-IN" smtClean="0"/>
              <a:t>41</a:t>
            </a:fld>
            <a:endParaRPr lang="en-IN"/>
          </a:p>
        </p:txBody>
      </p:sp>
      <p:sp>
        <p:nvSpPr>
          <p:cNvPr id="7" name="页脚占位符 6"/>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299195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Conclusion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marL="0" indent="0">
              <a:buNone/>
            </a:pPr>
            <a:r>
              <a:rPr lang="en-US" altLang="zh-CN" dirty="0">
                <a:latin typeface="Times New Roman" panose="02020603050405020304" pitchFamily="18" charset="0"/>
                <a:cs typeface="Times New Roman" panose="02020603050405020304" pitchFamily="18" charset="0"/>
              </a:rPr>
              <a:t>What we have learned:</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 Understanding how to interact with Kinect V2(configuring </a:t>
            </a:r>
            <a:r>
              <a:rPr lang="en-US" altLang="zh-CN" dirty="0" err="1">
                <a:latin typeface="Times New Roman" panose="02020603050405020304" pitchFamily="18" charset="0"/>
                <a:cs typeface="Times New Roman" panose="02020603050405020304" pitchFamily="18" charset="0"/>
              </a:rPr>
              <a:t>pro.file</a:t>
            </a:r>
            <a:r>
              <a:rPr lang="en-US" altLang="zh-CN" dirty="0">
                <a:latin typeface="Times New Roman" panose="02020603050405020304" pitchFamily="18" charset="0"/>
                <a:cs typeface="Times New Roman" panose="02020603050405020304" pitchFamily="18" charset="0"/>
              </a:rPr>
              <a:t> and linking the library).</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 The basic idea and the pipeline of 3d point cloud reconstruction.</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 How we manage and organize this project in a big group(10 people).</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 How to use the PCL library functions and classes to fit in our project.</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 How to use </a:t>
            </a:r>
            <a:r>
              <a:rPr lang="en-US" altLang="zh-CN" dirty="0" err="1">
                <a:latin typeface="Times New Roman" panose="02020603050405020304" pitchFamily="18" charset="0"/>
                <a:cs typeface="Times New Roman" panose="02020603050405020304" pitchFamily="18" charset="0"/>
              </a:rPr>
              <a:t>Qt</a:t>
            </a:r>
            <a:r>
              <a:rPr lang="en-US" altLang="zh-CN">
                <a:latin typeface="Times New Roman" panose="02020603050405020304" pitchFamily="18" charset="0"/>
                <a:cs typeface="Times New Roman" panose="02020603050405020304" pitchFamily="18" charset="0"/>
              </a:rPr>
              <a:t> creator to </a:t>
            </a:r>
            <a:r>
              <a:rPr lang="en-US" altLang="zh-CN" dirty="0">
                <a:latin typeface="Times New Roman" panose="02020603050405020304" pitchFamily="18" charset="0"/>
                <a:cs typeface="Times New Roman" panose="02020603050405020304" pitchFamily="18" charset="0"/>
              </a:rPr>
              <a:t>build GUI.</a:t>
            </a:r>
          </a:p>
        </p:txBody>
      </p:sp>
      <p:sp>
        <p:nvSpPr>
          <p:cNvPr id="4" name="日期占位符 3"/>
          <p:cNvSpPr>
            <a:spLocks noGrp="1"/>
          </p:cNvSpPr>
          <p:nvPr>
            <p:ph type="dt" sz="half" idx="10"/>
          </p:nvPr>
        </p:nvSpPr>
        <p:spPr/>
        <p:txBody>
          <a:bodyPr/>
          <a:lstStyle/>
          <a:p>
            <a:fld id="{89005A3B-2C86-4BA6-913E-A3998A52962D}"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42</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284625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Introduction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76256" y="333122"/>
            <a:ext cx="1686918" cy="1686918"/>
          </a:xfrm>
        </p:spPr>
      </p:pic>
      <p:sp>
        <p:nvSpPr>
          <p:cNvPr id="3" name="矩形 2"/>
          <p:cNvSpPr/>
          <p:nvPr/>
        </p:nvSpPr>
        <p:spPr>
          <a:xfrm>
            <a:off x="971600" y="2132856"/>
            <a:ext cx="7395160" cy="3170099"/>
          </a:xfrm>
          <a:prstGeom prst="rect">
            <a:avLst/>
          </a:prstGeom>
        </p:spPr>
        <p:txBody>
          <a:bodyPr wrap="square">
            <a:spAutoFit/>
          </a:bodyPr>
          <a:lstStyle/>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Implementation of fully-functional 3D scanning software outputting watertight triangulation meshes</a:t>
            </a: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Targets home-made and quick scanning (acquisition time less than 90 seconds) </a:t>
            </a: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Stationary Kinect V2 for depth data acquisition</a:t>
            </a: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Available Point Cloud Library used as the main resource for depth data processing</a:t>
            </a:r>
          </a:p>
        </p:txBody>
      </p:sp>
      <p:sp>
        <p:nvSpPr>
          <p:cNvPr id="5" name="日期占位符 4"/>
          <p:cNvSpPr>
            <a:spLocks noGrp="1"/>
          </p:cNvSpPr>
          <p:nvPr>
            <p:ph type="dt" sz="half" idx="10"/>
          </p:nvPr>
        </p:nvSpPr>
        <p:spPr/>
        <p:txBody>
          <a:bodyPr/>
          <a:lstStyle/>
          <a:p>
            <a:fld id="{C137B2D8-470B-47C6-83EF-D3828A6E5EA3}" type="datetime1">
              <a:rPr lang="en-IN" altLang="zh-CN" smtClean="0"/>
              <a:t>03-01-2017</a:t>
            </a:fld>
            <a:endParaRPr lang="en-IN"/>
          </a:p>
        </p:txBody>
      </p:sp>
      <p:sp>
        <p:nvSpPr>
          <p:cNvPr id="6" name="灯片编号占位符 5"/>
          <p:cNvSpPr>
            <a:spLocks noGrp="1"/>
          </p:cNvSpPr>
          <p:nvPr>
            <p:ph type="sldNum" sz="quarter" idx="12"/>
          </p:nvPr>
        </p:nvSpPr>
        <p:spPr/>
        <p:txBody>
          <a:bodyPr/>
          <a:lstStyle/>
          <a:p>
            <a:fld id="{4E8B87B4-422B-45F0-AE28-5DEC72ED87C3}" type="slidenum">
              <a:rPr lang="en-IN" smtClean="0"/>
              <a:t>5</a:t>
            </a:fld>
            <a:endParaRPr lang="en-IN"/>
          </a:p>
        </p:txBody>
      </p:sp>
      <p:sp>
        <p:nvSpPr>
          <p:cNvPr id="7" name="页脚占位符 6"/>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718225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Project Management</a:t>
            </a:r>
          </a:p>
        </p:txBody>
      </p:sp>
      <p:sp>
        <p:nvSpPr>
          <p:cNvPr id="3" name="Content Placeholder 2"/>
          <p:cNvSpPr>
            <a:spLocks noGrp="1"/>
          </p:cNvSpPr>
          <p:nvPr>
            <p:ph idx="1"/>
          </p:nvPr>
        </p:nvSpPr>
        <p:spPr/>
        <p:txBody>
          <a:bodyPr>
            <a:normAutofit fontScale="92500" lnSpcReduction="10000"/>
          </a:bodyPr>
          <a:lstStyle/>
          <a:p>
            <a:pPr marL="0" indent="0">
              <a:buNone/>
            </a:pPr>
            <a:r>
              <a:rPr lang="en-US" sz="2100" dirty="0">
                <a:latin typeface="Times New Roman" panose="02020603050405020304" pitchFamily="18" charset="0"/>
                <a:cs typeface="Times New Roman" panose="02020603050405020304" pitchFamily="18" charset="0"/>
              </a:rPr>
              <a:t>Internal Organization :</a:t>
            </a:r>
          </a:p>
          <a:p>
            <a:pPr marL="514350" indent="-514350">
              <a:buFont typeface="+mj-lt"/>
              <a:buAutoNum type="arabicPeriod"/>
            </a:pPr>
            <a:r>
              <a:rPr lang="en-US" sz="2100" b="1" dirty="0">
                <a:latin typeface="Times New Roman" panose="02020603050405020304" pitchFamily="18" charset="0"/>
                <a:cs typeface="Times New Roman" panose="02020603050405020304" pitchFamily="18" charset="0"/>
              </a:rPr>
              <a:t>Scanning Team </a:t>
            </a:r>
            <a:r>
              <a:rPr lang="en-US" sz="2100" dirty="0">
                <a:latin typeface="Times New Roman" panose="02020603050405020304" pitchFamily="18" charset="0"/>
                <a:cs typeface="Times New Roman" panose="02020603050405020304" pitchFamily="18" charset="0"/>
              </a:rPr>
              <a:t>– interfacing Kinect v2, grabbing PCD frames, registration.</a:t>
            </a:r>
          </a:p>
          <a:p>
            <a:pPr marL="514350" indent="-514350">
              <a:buFont typeface="+mj-lt"/>
              <a:buAutoNum type="arabicPeriod"/>
            </a:pPr>
            <a:endParaRPr lang="en-US" sz="21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100" b="1" dirty="0">
                <a:latin typeface="Times New Roman" panose="02020603050405020304" pitchFamily="18" charset="0"/>
                <a:cs typeface="Times New Roman" panose="02020603050405020304" pitchFamily="18" charset="0"/>
              </a:rPr>
              <a:t>Meshing Team </a:t>
            </a:r>
            <a:r>
              <a:rPr lang="en-US" sz="2100" dirty="0">
                <a:latin typeface="Times New Roman" panose="02020603050405020304" pitchFamily="18" charset="0"/>
                <a:cs typeface="Times New Roman" panose="02020603050405020304" pitchFamily="18" charset="0"/>
              </a:rPr>
              <a:t>– normal estimation, </a:t>
            </a:r>
            <a:r>
              <a:rPr lang="en-US" sz="2100" dirty="0" err="1">
                <a:latin typeface="Times New Roman" panose="02020603050405020304" pitchFamily="18" charset="0"/>
                <a:cs typeface="Times New Roman" panose="02020603050405020304" pitchFamily="18" charset="0"/>
              </a:rPr>
              <a:t>upsampling</a:t>
            </a:r>
            <a:r>
              <a:rPr lang="en-US" sz="2100" dirty="0">
                <a:latin typeface="Times New Roman" panose="02020603050405020304" pitchFamily="18" charset="0"/>
                <a:cs typeface="Times New Roman" panose="02020603050405020304" pitchFamily="18" charset="0"/>
              </a:rPr>
              <a:t>, meshing techniques, mesh smoothing.</a:t>
            </a:r>
          </a:p>
          <a:p>
            <a:pPr marL="514350" indent="-514350">
              <a:buFont typeface="+mj-lt"/>
              <a:buAutoNum type="arabicPeriod"/>
            </a:pPr>
            <a:endParaRPr lang="en-US" sz="21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100" b="1" dirty="0">
                <a:latin typeface="Times New Roman" panose="02020603050405020304" pitchFamily="18" charset="0"/>
                <a:cs typeface="Times New Roman" panose="02020603050405020304" pitchFamily="18" charset="0"/>
              </a:rPr>
              <a:t>GUI Team </a:t>
            </a:r>
            <a:r>
              <a:rPr lang="en-US" sz="2100" dirty="0">
                <a:latin typeface="Times New Roman" panose="02020603050405020304" pitchFamily="18" charset="0"/>
                <a:cs typeface="Times New Roman" panose="02020603050405020304" pitchFamily="18" charset="0"/>
              </a:rPr>
              <a:t>– QVTK widgets, user friendly interface designing.</a:t>
            </a:r>
          </a:p>
          <a:p>
            <a:pPr marL="514350" indent="-514350">
              <a:buFont typeface="+mj-lt"/>
              <a:buAutoNum type="arabicPeriod"/>
            </a:pPr>
            <a:endParaRPr lang="en-US" sz="21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100" b="1" dirty="0">
                <a:latin typeface="Times New Roman" panose="02020603050405020304" pitchFamily="18" charset="0"/>
                <a:cs typeface="Times New Roman" panose="02020603050405020304" pitchFamily="18" charset="0"/>
              </a:rPr>
              <a:t>Hardware Team </a:t>
            </a:r>
            <a:r>
              <a:rPr lang="en-US" sz="2100" dirty="0">
                <a:latin typeface="Times New Roman" panose="02020603050405020304" pitchFamily="18" charset="0"/>
                <a:cs typeface="Times New Roman" panose="02020603050405020304" pitchFamily="18" charset="0"/>
              </a:rPr>
              <a:t>– rotating turntable construction, serial communication .</a:t>
            </a:r>
          </a:p>
          <a:p>
            <a:pPr marL="0" indent="0">
              <a:buNone/>
            </a:pPr>
            <a:endParaRPr lang="en-US" sz="2100" dirty="0">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4430652C-3E5C-4F74-88BC-3BF8403785AD}"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6</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189719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Project Management </a:t>
            </a:r>
          </a:p>
        </p:txBody>
      </p:sp>
      <p:sp>
        <p:nvSpPr>
          <p:cNvPr id="3" name="Content Placeholder 2"/>
          <p:cNvSpPr>
            <a:spLocks noGrp="1"/>
          </p:cNvSpPr>
          <p:nvPr>
            <p:ph idx="1"/>
          </p:nvPr>
        </p:nvSpPr>
        <p:spPr/>
        <p:txBody>
          <a:bodyPr>
            <a:normAutofit fontScale="92500" lnSpcReduction="10000"/>
          </a:bodyPr>
          <a:lstStyle/>
          <a:p>
            <a:pPr marL="0" indent="0">
              <a:buNone/>
            </a:pPr>
            <a:r>
              <a:rPr lang="en-US" sz="2100" dirty="0">
                <a:latin typeface="Times New Roman" panose="02020603050405020304" pitchFamily="18" charset="0"/>
                <a:cs typeface="Times New Roman" panose="02020603050405020304" pitchFamily="18" charset="0"/>
              </a:rPr>
              <a:t>Weekly Meetings &amp; Reports:</a:t>
            </a:r>
          </a:p>
          <a:p>
            <a:pPr marL="0" indent="0">
              <a:buNone/>
            </a:pPr>
            <a:endParaRPr lang="en-US" sz="21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100" dirty="0">
                <a:latin typeface="Times New Roman" panose="02020603050405020304" pitchFamily="18" charset="0"/>
                <a:cs typeface="Times New Roman" panose="02020603050405020304" pitchFamily="18" charset="0"/>
              </a:rPr>
              <a:t>Several meetings and conversations with the tutors (October – December).</a:t>
            </a:r>
          </a:p>
          <a:p>
            <a:pPr marL="514350" indent="-514350">
              <a:buFont typeface="+mj-lt"/>
              <a:buAutoNum type="arabicPeriod"/>
            </a:pPr>
            <a:endParaRPr lang="en-US" sz="21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100" dirty="0">
                <a:latin typeface="Times New Roman" panose="02020603050405020304" pitchFamily="18" charset="0"/>
                <a:cs typeface="Times New Roman" panose="02020603050405020304" pitchFamily="18" charset="0"/>
              </a:rPr>
              <a:t>Weekly meetings with the members of the group.</a:t>
            </a:r>
          </a:p>
          <a:p>
            <a:pPr marL="514350" indent="-514350">
              <a:buFont typeface="+mj-lt"/>
              <a:buAutoNum type="arabicPeriod"/>
            </a:pPr>
            <a:endParaRPr lang="en-US" sz="21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100" dirty="0">
                <a:latin typeface="Times New Roman" panose="02020603050405020304" pitchFamily="18" charset="0"/>
                <a:cs typeface="Times New Roman" panose="02020603050405020304" pitchFamily="18" charset="0"/>
              </a:rPr>
              <a:t>Weekly report submissions.</a:t>
            </a:r>
          </a:p>
          <a:p>
            <a:pPr marL="514350" indent="-514350">
              <a:buFont typeface="+mj-lt"/>
              <a:buAutoNum type="arabicPeriod"/>
            </a:pPr>
            <a:endParaRPr lang="en-US" sz="21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100" dirty="0">
                <a:latin typeface="Times New Roman" panose="02020603050405020304" pitchFamily="18" charset="0"/>
                <a:cs typeface="Times New Roman" panose="02020603050405020304" pitchFamily="18" charset="0"/>
              </a:rPr>
              <a:t>Feedbacks on weekly reports by the tutors.</a:t>
            </a:r>
          </a:p>
        </p:txBody>
      </p:sp>
      <p:sp>
        <p:nvSpPr>
          <p:cNvPr id="4" name="日期占位符 3"/>
          <p:cNvSpPr>
            <a:spLocks noGrp="1"/>
          </p:cNvSpPr>
          <p:nvPr>
            <p:ph type="dt" sz="half" idx="10"/>
          </p:nvPr>
        </p:nvSpPr>
        <p:spPr/>
        <p:txBody>
          <a:bodyPr/>
          <a:lstStyle/>
          <a:p>
            <a:fld id="{52C21A51-13D8-4A73-817C-C47BC6F56ECF}"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7</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864229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Project Management</a:t>
            </a:r>
          </a:p>
        </p:txBody>
      </p:sp>
      <p:sp>
        <p:nvSpPr>
          <p:cNvPr id="3" name="Content Placeholder 2"/>
          <p:cNvSpPr>
            <a:spLocks noGrp="1"/>
          </p:cNvSpPr>
          <p:nvPr>
            <p:ph idx="1"/>
          </p:nvPr>
        </p:nvSpPr>
        <p:spPr>
          <a:xfrm>
            <a:off x="822960" y="2204864"/>
            <a:ext cx="7543801" cy="4023360"/>
          </a:xfrm>
        </p:spPr>
        <p:txBody>
          <a:bodyPr>
            <a:normAutofit/>
          </a:bodyPr>
          <a:lstStyle/>
          <a:p>
            <a:r>
              <a:rPr lang="en-US" sz="2100" dirty="0">
                <a:latin typeface="Times New Roman" panose="02020603050405020304" pitchFamily="18" charset="0"/>
                <a:cs typeface="Times New Roman" panose="02020603050405020304" pitchFamily="18" charset="0"/>
              </a:rPr>
              <a:t>Initial weeks, </a:t>
            </a:r>
            <a:r>
              <a:rPr lang="en-US" sz="2100" b="1" dirty="0">
                <a:latin typeface="Times New Roman" panose="02020603050405020304" pitchFamily="18" charset="0"/>
                <a:cs typeface="Times New Roman" panose="02020603050405020304" pitchFamily="18" charset="0"/>
              </a:rPr>
              <a:t>Meshing</a:t>
            </a:r>
            <a:r>
              <a:rPr lang="en-US" sz="2100" dirty="0">
                <a:latin typeface="Times New Roman" panose="02020603050405020304" pitchFamily="18" charset="0"/>
                <a:cs typeface="Times New Roman" panose="02020603050405020304" pitchFamily="18" charset="0"/>
              </a:rPr>
              <a:t> team concentrated 30% of the original work on meshing methods and 70% of the work to support </a:t>
            </a:r>
            <a:r>
              <a:rPr lang="en-US" sz="2100" b="1" dirty="0">
                <a:latin typeface="Times New Roman" panose="02020603050405020304" pitchFamily="18" charset="0"/>
                <a:cs typeface="Times New Roman" panose="02020603050405020304" pitchFamily="18" charset="0"/>
              </a:rPr>
              <a:t>Scanning</a:t>
            </a:r>
            <a:r>
              <a:rPr lang="en-US" sz="2100" dirty="0">
                <a:latin typeface="Times New Roman" panose="02020603050405020304" pitchFamily="18" charset="0"/>
                <a:cs typeface="Times New Roman" panose="02020603050405020304" pitchFamily="18" charset="0"/>
              </a:rPr>
              <a:t> team.</a:t>
            </a:r>
          </a:p>
          <a:p>
            <a:endParaRPr lang="en-US" sz="2100" dirty="0">
              <a:latin typeface="Times New Roman" panose="02020603050405020304" pitchFamily="18" charset="0"/>
              <a:cs typeface="Times New Roman" panose="02020603050405020304" pitchFamily="18" charset="0"/>
            </a:endParaRPr>
          </a:p>
          <a:p>
            <a:r>
              <a:rPr lang="en-US" sz="2100" dirty="0">
                <a:latin typeface="Times New Roman" panose="02020603050405020304" pitchFamily="18" charset="0"/>
                <a:cs typeface="Times New Roman" panose="02020603050405020304" pitchFamily="18" charset="0"/>
              </a:rPr>
              <a:t>Later weeks, </a:t>
            </a:r>
            <a:r>
              <a:rPr lang="en-US" sz="2100" b="1" dirty="0">
                <a:latin typeface="Times New Roman" panose="02020603050405020304" pitchFamily="18" charset="0"/>
                <a:cs typeface="Times New Roman" panose="02020603050405020304" pitchFamily="18" charset="0"/>
              </a:rPr>
              <a:t>Scanning</a:t>
            </a:r>
            <a:r>
              <a:rPr lang="en-US" sz="2100" dirty="0">
                <a:latin typeface="Times New Roman" panose="02020603050405020304" pitchFamily="18" charset="0"/>
                <a:cs typeface="Times New Roman" panose="02020603050405020304" pitchFamily="18" charset="0"/>
              </a:rPr>
              <a:t> team concentrated 30% of the original work on registration methods (improvising results) and 70% of the work to support </a:t>
            </a:r>
            <a:r>
              <a:rPr lang="en-US" sz="2100" b="1" dirty="0">
                <a:latin typeface="Times New Roman" panose="02020603050405020304" pitchFamily="18" charset="0"/>
                <a:cs typeface="Times New Roman" panose="02020603050405020304" pitchFamily="18" charset="0"/>
              </a:rPr>
              <a:t>Scanning</a:t>
            </a:r>
            <a:r>
              <a:rPr lang="en-US" sz="2100" dirty="0">
                <a:latin typeface="Times New Roman" panose="02020603050405020304" pitchFamily="18" charset="0"/>
                <a:cs typeface="Times New Roman" panose="02020603050405020304" pitchFamily="18" charset="0"/>
              </a:rPr>
              <a:t> team.</a:t>
            </a:r>
          </a:p>
          <a:p>
            <a:endParaRPr lang="en-US" sz="21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7657FA8F-6E6B-49B6-827F-E4800EFD880F}" type="datetime1">
              <a:rPr lang="en-IN" altLang="zh-CN" smtClean="0"/>
              <a:t>03-01-2017</a:t>
            </a:fld>
            <a:endParaRPr lang="en-IN"/>
          </a:p>
        </p:txBody>
      </p:sp>
      <p:sp>
        <p:nvSpPr>
          <p:cNvPr id="5" name="灯片编号占位符 4"/>
          <p:cNvSpPr>
            <a:spLocks noGrp="1"/>
          </p:cNvSpPr>
          <p:nvPr>
            <p:ph type="sldNum" sz="quarter" idx="12"/>
          </p:nvPr>
        </p:nvSpPr>
        <p:spPr/>
        <p:txBody>
          <a:bodyPr/>
          <a:lstStyle/>
          <a:p>
            <a:fld id="{4E8B87B4-422B-45F0-AE28-5DEC72ED87C3}" type="slidenum">
              <a:rPr lang="en-IN" smtClean="0"/>
              <a:t>8</a:t>
            </a:fld>
            <a:endParaRPr lang="en-IN"/>
          </a:p>
        </p:txBody>
      </p:sp>
      <p:sp>
        <p:nvSpPr>
          <p:cNvPr id="6" name="页脚占位符 5"/>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2262639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Scanning</a:t>
            </a:r>
          </a:p>
        </p:txBody>
      </p:sp>
      <p:sp>
        <p:nvSpPr>
          <p:cNvPr id="3" name="Content Placeholder 2"/>
          <p:cNvSpPr>
            <a:spLocks noGrp="1"/>
          </p:cNvSpPr>
          <p:nvPr>
            <p:ph idx="1"/>
          </p:nvPr>
        </p:nvSpPr>
        <p:spPr/>
        <p:txBody>
          <a:bodyPr>
            <a:normAutofit/>
          </a:bodyPr>
          <a:lstStyle/>
          <a:p>
            <a:pPr marL="0" indent="0">
              <a:buNone/>
            </a:pPr>
            <a:r>
              <a:rPr lang="en-US" sz="2100" dirty="0">
                <a:latin typeface="Times New Roman" panose="02020603050405020304" pitchFamily="18" charset="0"/>
                <a:cs typeface="Times New Roman" panose="02020603050405020304" pitchFamily="18" charset="0"/>
              </a:rPr>
              <a:t>Kinect v2 :</a:t>
            </a:r>
          </a:p>
          <a:p>
            <a:pPr marL="514350" indent="-514350">
              <a:buFont typeface="+mj-lt"/>
              <a:buAutoNum type="arabicPeriod"/>
            </a:pPr>
            <a:r>
              <a:rPr lang="en-US" sz="2100" dirty="0">
                <a:latin typeface="Times New Roman" panose="02020603050405020304" pitchFamily="18" charset="0"/>
                <a:cs typeface="Times New Roman" panose="02020603050405020304" pitchFamily="18" charset="0"/>
              </a:rPr>
              <a:t>Time-of-flight sensor technology.</a:t>
            </a:r>
          </a:p>
          <a:p>
            <a:pPr marL="514350" indent="-514350">
              <a:buFont typeface="+mj-lt"/>
              <a:buAutoNum type="arabicPeriod"/>
            </a:pPr>
            <a:endParaRPr lang="en-US" sz="21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100" dirty="0">
                <a:latin typeface="Times New Roman" panose="02020603050405020304" pitchFamily="18" charset="0"/>
                <a:cs typeface="Times New Roman" panose="02020603050405020304" pitchFamily="18" charset="0"/>
              </a:rPr>
              <a:t>Higher depth fidelity.</a:t>
            </a:r>
          </a:p>
          <a:p>
            <a:pPr marL="514350" indent="-514350">
              <a:buFont typeface="+mj-lt"/>
              <a:buAutoNum type="arabicPeriod"/>
            </a:pPr>
            <a:endParaRPr lang="en-US" sz="21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100" dirty="0">
                <a:latin typeface="Times New Roman" panose="02020603050405020304" pitchFamily="18" charset="0"/>
                <a:cs typeface="Times New Roman" panose="02020603050405020304" pitchFamily="18" charset="0"/>
              </a:rPr>
              <a:t>Improved 3D visualization.</a:t>
            </a:r>
          </a:p>
          <a:p>
            <a:pPr marL="514350" indent="-514350">
              <a:buFont typeface="+mj-lt"/>
              <a:buAutoNum type="arabicPeriod"/>
            </a:pPr>
            <a:endParaRPr lang="en-US" sz="21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100" dirty="0">
                <a:latin typeface="Times New Roman" panose="02020603050405020304" pitchFamily="18" charset="0"/>
                <a:cs typeface="Times New Roman" panose="02020603050405020304" pitchFamily="18" charset="0"/>
              </a:rPr>
              <a:t>Improved ability to see smaller objects and all objects more clearly.</a:t>
            </a:r>
          </a:p>
          <a:p>
            <a:pPr marL="0" indent="0">
              <a:buNone/>
            </a:pPr>
            <a:endParaRPr lang="en-US" sz="2100" dirty="0">
              <a:latin typeface="Times New Roman" panose="02020603050405020304" pitchFamily="18" charset="0"/>
              <a:cs typeface="Times New Roman" panose="02020603050405020304" pitchFamily="18" charset="0"/>
            </a:endParaRPr>
          </a:p>
          <a:p>
            <a:pPr marL="0" indent="0">
              <a:buNone/>
            </a:pPr>
            <a:endParaRPr lang="en-US" sz="21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9882" y="1124744"/>
            <a:ext cx="1686918" cy="1686918"/>
          </a:xfrm>
          <a:prstGeom prst="rect">
            <a:avLst/>
          </a:prstGeom>
        </p:spPr>
      </p:pic>
      <p:sp>
        <p:nvSpPr>
          <p:cNvPr id="5" name="日期占位符 4"/>
          <p:cNvSpPr>
            <a:spLocks noGrp="1"/>
          </p:cNvSpPr>
          <p:nvPr>
            <p:ph type="dt" sz="half" idx="10"/>
          </p:nvPr>
        </p:nvSpPr>
        <p:spPr/>
        <p:txBody>
          <a:bodyPr/>
          <a:lstStyle/>
          <a:p>
            <a:fld id="{6D11C6CA-C667-4365-9954-5F285BF1D2D3}" type="datetime1">
              <a:rPr lang="en-IN" altLang="zh-CN" smtClean="0"/>
              <a:t>03-01-2017</a:t>
            </a:fld>
            <a:endParaRPr lang="en-IN"/>
          </a:p>
        </p:txBody>
      </p:sp>
      <p:sp>
        <p:nvSpPr>
          <p:cNvPr id="6" name="灯片编号占位符 5"/>
          <p:cNvSpPr>
            <a:spLocks noGrp="1"/>
          </p:cNvSpPr>
          <p:nvPr>
            <p:ph type="sldNum" sz="quarter" idx="12"/>
          </p:nvPr>
        </p:nvSpPr>
        <p:spPr/>
        <p:txBody>
          <a:bodyPr/>
          <a:lstStyle/>
          <a:p>
            <a:fld id="{4E8B87B4-422B-45F0-AE28-5DEC72ED87C3}" type="slidenum">
              <a:rPr lang="en-IN" smtClean="0"/>
              <a:t>9</a:t>
            </a:fld>
            <a:endParaRPr lang="en-IN"/>
          </a:p>
        </p:txBody>
      </p:sp>
      <p:sp>
        <p:nvSpPr>
          <p:cNvPr id="7" name="页脚占位符 6"/>
          <p:cNvSpPr>
            <a:spLocks noGrp="1"/>
          </p:cNvSpPr>
          <p:nvPr>
            <p:ph type="ftr" sz="quarter" idx="11"/>
          </p:nvPr>
        </p:nvSpPr>
        <p:spPr/>
        <p:txBody>
          <a:bodyPr/>
          <a:lstStyle/>
          <a:p>
            <a:r>
              <a:rPr lang="en-US"/>
              <a:t>Centre Universitaire Condorcet - Master Computer Vision</a:t>
            </a:r>
            <a:endParaRPr lang="en-IN"/>
          </a:p>
        </p:txBody>
      </p:sp>
    </p:spTree>
    <p:extLst>
      <p:ext uri="{BB962C8B-B14F-4D97-AF65-F5344CB8AC3E}">
        <p14:creationId xmlns:p14="http://schemas.microsoft.com/office/powerpoint/2010/main" val="3739578391"/>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520</TotalTime>
  <Words>2009</Words>
  <Application>Microsoft Office PowerPoint</Application>
  <PresentationFormat>On-screen Show (4:3)</PresentationFormat>
  <Paragraphs>446</Paragraphs>
  <Slides>42</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等线</vt:lpstr>
      <vt:lpstr>宋体</vt:lpstr>
      <vt:lpstr>Arial</vt:lpstr>
      <vt:lpstr>Calibri</vt:lpstr>
      <vt:lpstr>Calibri Light</vt:lpstr>
      <vt:lpstr>新細明體</vt:lpstr>
      <vt:lpstr>Times New Roman</vt:lpstr>
      <vt:lpstr>Wingdings</vt:lpstr>
      <vt:lpstr>回顾</vt:lpstr>
      <vt:lpstr>3D Scanner  Project Defense</vt:lpstr>
      <vt:lpstr>Team members:</vt:lpstr>
      <vt:lpstr>Outline</vt:lpstr>
      <vt:lpstr>Problem Statement</vt:lpstr>
      <vt:lpstr>Introduction</vt:lpstr>
      <vt:lpstr>Project Management</vt:lpstr>
      <vt:lpstr>Project Management </vt:lpstr>
      <vt:lpstr>Project Management</vt:lpstr>
      <vt:lpstr>Scanning</vt:lpstr>
      <vt:lpstr>Scanning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Greedy Projection Triangulation</vt:lpstr>
      <vt:lpstr>Meshing</vt:lpstr>
      <vt:lpstr>Greedy Projection Triangulation</vt:lpstr>
      <vt:lpstr>Code snipet</vt:lpstr>
      <vt:lpstr>Grid Projection</vt:lpstr>
      <vt:lpstr>Grid Projection</vt:lpstr>
      <vt:lpstr>Poisson Surface Reconstruction</vt:lpstr>
      <vt:lpstr>Poisson Reconstruction</vt:lpstr>
      <vt:lpstr>Poisson code snipet</vt:lpstr>
      <vt:lpstr>Class diagram</vt:lpstr>
      <vt:lpstr>Qt CLASSES</vt:lpstr>
      <vt:lpstr>Turning Table (Hardware)</vt:lpstr>
      <vt:lpstr>Turning Table  (Serial Communication)</vt:lpstr>
      <vt:lpstr>Conclusion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GREEDY PROJECTION TRIANGULATION</dc:title>
  <dc:creator>Rangarao</dc:creator>
  <cp:lastModifiedBy>Shubham-Maroti WAGH</cp:lastModifiedBy>
  <cp:revision>50</cp:revision>
  <dcterms:created xsi:type="dcterms:W3CDTF">2017-01-02T15:03:38Z</dcterms:created>
  <dcterms:modified xsi:type="dcterms:W3CDTF">2017-01-03T11:54:05Z</dcterms:modified>
</cp:coreProperties>
</file>